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CF_84311D8C.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D0_5F6CDB4A.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5"/>
  </p:notesMasterIdLst>
  <p:sldIdLst>
    <p:sldId id="424" r:id="rId2"/>
    <p:sldId id="450" r:id="rId3"/>
    <p:sldId id="425" r:id="rId4"/>
    <p:sldId id="448" r:id="rId5"/>
    <p:sldId id="447" r:id="rId6"/>
    <p:sldId id="442" r:id="rId7"/>
    <p:sldId id="257" r:id="rId8"/>
    <p:sldId id="443" r:id="rId9"/>
    <p:sldId id="444" r:id="rId10"/>
    <p:sldId id="445" r:id="rId11"/>
    <p:sldId id="446" r:id="rId12"/>
    <p:sldId id="429" r:id="rId13"/>
    <p:sldId id="431" r:id="rId14"/>
    <p:sldId id="432" r:id="rId15"/>
    <p:sldId id="433" r:id="rId16"/>
    <p:sldId id="462" r:id="rId17"/>
    <p:sldId id="463" r:id="rId18"/>
    <p:sldId id="435" r:id="rId19"/>
    <p:sldId id="438" r:id="rId20"/>
    <p:sldId id="437" r:id="rId21"/>
    <p:sldId id="436" r:id="rId22"/>
    <p:sldId id="460" r:id="rId23"/>
    <p:sldId id="440" r:id="rId24"/>
    <p:sldId id="449" r:id="rId25"/>
    <p:sldId id="459" r:id="rId26"/>
    <p:sldId id="451" r:id="rId27"/>
    <p:sldId id="452" r:id="rId28"/>
    <p:sldId id="453" r:id="rId29"/>
    <p:sldId id="454" r:id="rId30"/>
    <p:sldId id="464" r:id="rId31"/>
    <p:sldId id="456" r:id="rId32"/>
    <p:sldId id="461" r:id="rId33"/>
    <p:sldId id="458"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F4C1D3-26B6-9E40-5A9A-D0DFEB5EB609}" name="Getz, Deborah A" initials="DG" userId="S::dgetz@iu.edu::15a2ca50-8345-43cc-9365-6a2ac170bf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evan Stankovich"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2C9"/>
    <a:srgbClr val="FFEC98"/>
    <a:srgbClr val="0057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66356E-4E9A-0129-B3CE-891195C943F2}" v="1" dt="2025-11-21T14:06:32.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284"/>
    <p:restoredTop sz="78333"/>
  </p:normalViewPr>
  <p:slideViewPr>
    <p:cSldViewPr snapToGrid="0">
      <p:cViewPr>
        <p:scale>
          <a:sx n="70" d="100"/>
          <a:sy n="70" d="100"/>
        </p:scale>
        <p:origin x="1688" y="4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anne Reich" userId="S::jreich@indysb.org::956ebcee-31c2-4630-8ccb-56ac592743f0" providerId="AD" clId="Web-{9A66356E-4E9A-0129-B3CE-891195C943F2}"/>
    <pc:docChg chg="modSld">
      <pc:chgData name="Jeananne Reich" userId="S::jreich@indysb.org::956ebcee-31c2-4630-8ccb-56ac592743f0" providerId="AD" clId="Web-{9A66356E-4E9A-0129-B3CE-891195C943F2}" dt="2025-11-21T14:06:28.863" v="32"/>
      <pc:docMkLst>
        <pc:docMk/>
      </pc:docMkLst>
      <pc:sldChg chg="modNotes">
        <pc:chgData name="Jeananne Reich" userId="S::jreich@indysb.org::956ebcee-31c2-4630-8ccb-56ac592743f0" providerId="AD" clId="Web-{9A66356E-4E9A-0129-B3CE-891195C943F2}" dt="2025-11-21T14:06:28.863" v="32"/>
        <pc:sldMkLst>
          <pc:docMk/>
          <pc:sldMk cId="1600969546" sldId="464"/>
        </pc:sldMkLst>
      </pc:sldChg>
    </pc:docChg>
  </pc:docChgLst>
</pc:chgInfo>
</file>

<file path=ppt/comments/modernComment_1CF_84311D8C.xml><?xml version="1.0" encoding="utf-8"?>
<p188:cmLst xmlns:a="http://schemas.openxmlformats.org/drawingml/2006/main" xmlns:r="http://schemas.openxmlformats.org/officeDocument/2006/relationships" xmlns:p188="http://schemas.microsoft.com/office/powerpoint/2018/8/main">
  <p188:cm id="{5221360A-3E0F-4ABF-9792-2F3A94DD2FFB}" authorId="{67F4C1D3-26B6-9E40-5A9A-D0DFEB5EB609}" status="resolved" created="2025-09-20T16:37:00.721">
    <pc:sldMkLst xmlns:pc="http://schemas.microsoft.com/office/powerpoint/2013/main/command">
      <pc:docMk/>
      <pc:sldMk cId="2217811340" sldId="460"/>
    </pc:sldMkLst>
    <p188:txBody>
      <a:bodyPr/>
      <a:lstStyle/>
      <a:p>
        <a:r>
          <a:rPr lang="en-US"/>
          <a:t>Kev recommended this slide - direct quote from the updated law from 2025</a:t>
        </a:r>
      </a:p>
    </p188:txBody>
  </p188:cm>
</p188:cmLst>
</file>

<file path=ppt/comments/modernComment_1D0_5F6CDB4A.xml><?xml version="1.0" encoding="utf-8"?>
<p188:cmLst xmlns:a="http://schemas.openxmlformats.org/drawingml/2006/main" xmlns:r="http://schemas.openxmlformats.org/officeDocument/2006/relationships" xmlns:p188="http://schemas.microsoft.com/office/powerpoint/2018/8/main">
  <p188:cm id="{3954E121-DF86-F04A-AFB4-F69B20236B13}" authorId="{67F4C1D3-26B6-9E40-5A9A-D0DFEB5EB609}" status="resolved" created="2025-09-20T16:37:30.173">
    <ac:deMkLst xmlns:ac="http://schemas.microsoft.com/office/drawing/2013/main/command">
      <pc:docMk xmlns:pc="http://schemas.microsoft.com/office/powerpoint/2013/main/command"/>
      <pc:sldMk xmlns:pc="http://schemas.microsoft.com/office/powerpoint/2013/main/command" cId="1600969546" sldId="464"/>
      <ac:spMk id="5" creationId="{FAD1D756-C928-77B9-88D1-795814CF6705}"/>
    </ac:deMkLst>
    <p188:txBody>
      <a:bodyPr/>
      <a:lstStyle/>
      <a:p>
        <a:r>
          <a:rPr lang="en-US"/>
          <a:t>Kev recommended adding the recovery position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C5D3D-8FE1-4C9E-9A7D-247B76C6E29F}" type="datetimeFigureOut">
              <a:rPr lang="en-US" smtClean="0"/>
              <a:t>11/21/2025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370D1-2FCD-4D3E-917A-F93C49862425}" type="slidenum">
              <a:rPr lang="en-US" smtClean="0"/>
              <a:t>‹#›</a:t>
            </a:fld>
            <a:endParaRPr lang="en-US"/>
          </a:p>
        </p:txBody>
      </p:sp>
    </p:spTree>
    <p:extLst>
      <p:ext uri="{BB962C8B-B14F-4D97-AF65-F5344CB8AC3E}">
        <p14:creationId xmlns:p14="http://schemas.microsoft.com/office/powerpoint/2010/main" val="2733221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lcohol.indianapolis.iu.edu/calculators/bac.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There is discussion about alcohol and this is not intended to promote underage drinking, it it intended to educate young adults about the dangers related to alcohol consumption.</a:t>
            </a:r>
          </a:p>
          <a:p>
            <a:r>
              <a:rPr lang="en-US" dirty="0"/>
              <a:t>Please adjust the slides and discussion to best educate your audience.</a:t>
            </a:r>
          </a:p>
        </p:txBody>
      </p:sp>
      <p:sp>
        <p:nvSpPr>
          <p:cNvPr id="4" name="Slide Number Placeholder 3"/>
          <p:cNvSpPr>
            <a:spLocks noGrp="1"/>
          </p:cNvSpPr>
          <p:nvPr>
            <p:ph type="sldNum" sz="quarter" idx="5"/>
          </p:nvPr>
        </p:nvSpPr>
        <p:spPr/>
        <p:txBody>
          <a:bodyPr/>
          <a:lstStyle/>
          <a:p>
            <a:fld id="{958370D1-2FCD-4D3E-917A-F93C49862425}" type="slidenum">
              <a:rPr lang="en-US" smtClean="0"/>
              <a:t>1</a:t>
            </a:fld>
            <a:endParaRPr lang="en-US"/>
          </a:p>
        </p:txBody>
      </p:sp>
    </p:spTree>
    <p:extLst>
      <p:ext uri="{BB962C8B-B14F-4D97-AF65-F5344CB8AC3E}">
        <p14:creationId xmlns:p14="http://schemas.microsoft.com/office/powerpoint/2010/main" val="2271650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B77F-6900-61B5-51F4-ADCEDDBA1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FE8898-7743-C968-4CA5-D855722E8B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2B82B-B880-3EA4-23D7-AAAE2922CDD9}"/>
              </a:ext>
            </a:extLst>
          </p:cNvPr>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There is discussion about alcohol and this is not intended to promote underage drinking, it it intended to educate young adults about the dangers related to alcohol consumption.</a:t>
            </a:r>
          </a:p>
          <a:p>
            <a:r>
              <a:rPr lang="en-US" dirty="0"/>
              <a:t>Please adjust the slides and discussion to best educate your audience.</a:t>
            </a:r>
          </a:p>
          <a:p>
            <a:endParaRPr lang="en-US" dirty="0"/>
          </a:p>
          <a:p>
            <a:r>
              <a:rPr lang="en-US" dirty="0"/>
              <a:t>Make Good Decisions is an awareness campaign administered by Indiana Youth Services Association.</a:t>
            </a:r>
          </a:p>
          <a:p>
            <a:r>
              <a:rPr lang="en-US" dirty="0"/>
              <a:t>For questions, reach out to Michele: </a:t>
            </a:r>
            <a:r>
              <a:rPr lang="en-US" dirty="0" err="1"/>
              <a:t>mwhelchel@indysb.org</a:t>
            </a:r>
            <a:r>
              <a:rPr lang="en-US" dirty="0"/>
              <a:t> </a:t>
            </a:r>
          </a:p>
        </p:txBody>
      </p:sp>
      <p:sp>
        <p:nvSpPr>
          <p:cNvPr id="4" name="Slide Number Placeholder 3">
            <a:extLst>
              <a:ext uri="{FF2B5EF4-FFF2-40B4-BE49-F238E27FC236}">
                <a16:creationId xmlns:a16="http://schemas.microsoft.com/office/drawing/2014/main" id="{4A321D4A-E273-D27F-85C1-A957D38B6258}"/>
              </a:ext>
            </a:extLst>
          </p:cNvPr>
          <p:cNvSpPr>
            <a:spLocks noGrp="1"/>
          </p:cNvSpPr>
          <p:nvPr>
            <p:ph type="sldNum" sz="quarter" idx="5"/>
          </p:nvPr>
        </p:nvSpPr>
        <p:spPr/>
        <p:txBody>
          <a:bodyPr/>
          <a:lstStyle/>
          <a:p>
            <a:fld id="{958370D1-2FCD-4D3E-917A-F93C49862425}" type="slidenum">
              <a:rPr lang="en-US" smtClean="0"/>
              <a:t>2</a:t>
            </a:fld>
            <a:endParaRPr lang="en-US"/>
          </a:p>
        </p:txBody>
      </p:sp>
    </p:spTree>
    <p:extLst>
      <p:ext uri="{BB962C8B-B14F-4D97-AF65-F5344CB8AC3E}">
        <p14:creationId xmlns:p14="http://schemas.microsoft.com/office/powerpoint/2010/main" val="281920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 as needed.</a:t>
            </a:r>
          </a:p>
          <a:p>
            <a:endParaRPr lang="en-US" dirty="0"/>
          </a:p>
          <a:p>
            <a:r>
              <a:rPr lang="en-US" dirty="0"/>
              <a:t>Next slide is agenda.</a:t>
            </a:r>
          </a:p>
        </p:txBody>
      </p:sp>
      <p:sp>
        <p:nvSpPr>
          <p:cNvPr id="4" name="Slide Number Placeholder 3"/>
          <p:cNvSpPr>
            <a:spLocks noGrp="1"/>
          </p:cNvSpPr>
          <p:nvPr>
            <p:ph type="sldNum" sz="quarter" idx="5"/>
          </p:nvPr>
        </p:nvSpPr>
        <p:spPr/>
        <p:txBody>
          <a:bodyPr/>
          <a:lstStyle/>
          <a:p>
            <a:fld id="{958370D1-2FCD-4D3E-917A-F93C49862425}" type="slidenum">
              <a:rPr lang="en-US" smtClean="0"/>
              <a:t>3</a:t>
            </a:fld>
            <a:endParaRPr lang="en-US"/>
          </a:p>
        </p:txBody>
      </p:sp>
    </p:spTree>
    <p:extLst>
      <p:ext uri="{BB962C8B-B14F-4D97-AF65-F5344CB8AC3E}">
        <p14:creationId xmlns:p14="http://schemas.microsoft.com/office/powerpoint/2010/main" val="261233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B7B6-D0E6-710D-AD9B-9448F2B5A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F746C-617B-0879-2E55-819B84BCE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54ADB0-BF85-2317-FD6E-F79EEDFD3BCA}"/>
              </a:ext>
            </a:extLst>
          </p:cNvPr>
          <p:cNvSpPr>
            <a:spLocks noGrp="1"/>
          </p:cNvSpPr>
          <p:nvPr>
            <p:ph type="body" idx="1"/>
          </p:nvPr>
        </p:nvSpPr>
        <p:spPr/>
        <p:txBody>
          <a:bodyPr/>
          <a:lstStyle/>
          <a:p>
            <a:r>
              <a:rPr lang="en-US" dirty="0"/>
              <a:t>This presentation will cover:</a:t>
            </a:r>
            <a:br>
              <a:rPr lang="en-US" dirty="0"/>
            </a:br>
            <a:r>
              <a:rPr lang="en-US" dirty="0"/>
              <a:t>What the lifeline law is</a:t>
            </a:r>
          </a:p>
          <a:p>
            <a:r>
              <a:rPr lang="en-US" dirty="0"/>
              <a:t>What portion sizes look like</a:t>
            </a:r>
          </a:p>
          <a:p>
            <a:r>
              <a:rPr lang="en-US" dirty="0"/>
              <a:t>How alcohol effects us</a:t>
            </a:r>
          </a:p>
          <a:p>
            <a:r>
              <a:rPr lang="en-US" dirty="0"/>
              <a:t>Brett’s story (video)</a:t>
            </a:r>
          </a:p>
          <a:p>
            <a:r>
              <a:rPr lang="en-US" dirty="0"/>
              <a:t>How to recognize and get help in an emergency</a:t>
            </a:r>
          </a:p>
          <a:p>
            <a:r>
              <a:rPr lang="en-US" dirty="0"/>
              <a:t>Make a pledge and be prepared with a plan</a:t>
            </a:r>
          </a:p>
          <a:p>
            <a:r>
              <a:rPr lang="en-US" dirty="0"/>
              <a:t>Other ways to share this message</a:t>
            </a:r>
          </a:p>
          <a:p>
            <a:endParaRPr lang="en-US" dirty="0"/>
          </a:p>
          <a:p>
            <a:r>
              <a:rPr lang="en-US" dirty="0"/>
              <a:t>Adjust agenda as needed</a:t>
            </a:r>
          </a:p>
        </p:txBody>
      </p:sp>
      <p:sp>
        <p:nvSpPr>
          <p:cNvPr id="4" name="Slide Number Placeholder 3">
            <a:extLst>
              <a:ext uri="{FF2B5EF4-FFF2-40B4-BE49-F238E27FC236}">
                <a16:creationId xmlns:a16="http://schemas.microsoft.com/office/drawing/2014/main" id="{C32971AB-1933-EA86-5BB6-66C7D0766009}"/>
              </a:ext>
            </a:extLst>
          </p:cNvPr>
          <p:cNvSpPr>
            <a:spLocks noGrp="1"/>
          </p:cNvSpPr>
          <p:nvPr>
            <p:ph type="sldNum" sz="quarter" idx="5"/>
          </p:nvPr>
        </p:nvSpPr>
        <p:spPr/>
        <p:txBody>
          <a:bodyPr/>
          <a:lstStyle/>
          <a:p>
            <a:fld id="{958370D1-2FCD-4D3E-917A-F93C49862425}" type="slidenum">
              <a:rPr lang="en-US" smtClean="0"/>
              <a:t>4</a:t>
            </a:fld>
            <a:endParaRPr lang="en-US"/>
          </a:p>
        </p:txBody>
      </p:sp>
    </p:spTree>
    <p:extLst>
      <p:ext uri="{BB962C8B-B14F-4D97-AF65-F5344CB8AC3E}">
        <p14:creationId xmlns:p14="http://schemas.microsoft.com/office/powerpoint/2010/main" val="51265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64CE-4DDF-89FB-FF3F-1F27037E9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54798-6BA9-B629-DDEE-1E92CF2BB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E20C1-8EB8-F128-8FC1-21A71FC069EA}"/>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Can someone read this?</a:t>
            </a:r>
          </a:p>
          <a:p>
            <a:r>
              <a:rPr lang="en-US" dirty="0">
                <a:ea typeface="Calibri"/>
                <a:cs typeface="Calibri"/>
              </a:rPr>
              <a:t>What do you think it means?</a:t>
            </a:r>
            <a:br>
              <a:rPr lang="en-US" dirty="0">
                <a:ea typeface="Calibri"/>
                <a:cs typeface="Calibri"/>
              </a:rPr>
            </a:br>
            <a:r>
              <a:rPr lang="en-US" dirty="0">
                <a:ea typeface="Calibri"/>
                <a:cs typeface="Calibri"/>
              </a:rPr>
              <a:t>Do you understand the word ‘amnesty’? (that means immunity, you will be protected from prosecution, or being charged with a crime such as underage drinking)</a:t>
            </a:r>
          </a:p>
          <a:p>
            <a:r>
              <a:rPr lang="en-US" dirty="0">
                <a:ea typeface="Calibri"/>
                <a:cs typeface="Calibri"/>
              </a:rPr>
              <a:t>Who is a ”person in need”? (this is a person who is sick, injured, assaulted, had too much to drink, etc.. i.e. the person you would be getting help for if you called 911)</a:t>
            </a:r>
          </a:p>
          <a:p>
            <a:r>
              <a:rPr lang="en-US" dirty="0">
                <a:ea typeface="Calibri"/>
                <a:cs typeface="Calibri"/>
              </a:rPr>
              <a:t>Why is this law important? (this is about harm reduction, to save lives in case kids are afraid they would get in trouble if they call for help)</a:t>
            </a:r>
          </a:p>
          <a:p>
            <a:r>
              <a:rPr lang="en-US" dirty="0">
                <a:ea typeface="Calibri"/>
                <a:cs typeface="Calibri"/>
              </a:rPr>
              <a:t>Do you know who makes this kind of law? (it is from our state law-makers, Senators and Representatives; it started with SB 227 in 2012 and then SB 74 was added in 2025)</a:t>
            </a:r>
          </a:p>
          <a:p>
            <a:r>
              <a:rPr lang="en-US" dirty="0">
                <a:ea typeface="Calibri"/>
                <a:cs typeface="Calibri"/>
              </a:rPr>
              <a:t>Is this something you can remember; call, stay, cooperate?</a:t>
            </a:r>
          </a:p>
          <a:p>
            <a:r>
              <a:rPr lang="en-US" dirty="0">
                <a:ea typeface="Calibri"/>
                <a:cs typeface="Calibri"/>
              </a:rPr>
              <a:t>Why is it important to Stay &amp; Cooperate?  What does that mean? (this is required for amnesty; you will need to talk to first responders and police who come to help; stay calm and answer questions)</a:t>
            </a:r>
          </a:p>
          <a:p>
            <a:r>
              <a:rPr lang="en-US" dirty="0">
                <a:ea typeface="Calibri"/>
                <a:cs typeface="Calibri"/>
              </a:rPr>
              <a:t>Did you know that you can text 911 for help? (voice is preferred, but texting is ok if that’s what you need to do. Indiana was one for the first states to have texting to 911- cool!)</a:t>
            </a:r>
          </a:p>
          <a:p>
            <a:endParaRPr lang="en-US" dirty="0">
              <a:ea typeface="Calibri"/>
              <a:cs typeface="Calibri"/>
            </a:endParaRPr>
          </a:p>
          <a:p>
            <a:r>
              <a:rPr lang="en-US" b="1" dirty="0">
                <a:ea typeface="Calibri"/>
                <a:cs typeface="Calibri"/>
              </a:rPr>
              <a:t>Additional info:</a:t>
            </a:r>
          </a:p>
          <a:p>
            <a:r>
              <a:rPr lang="en-US" dirty="0">
                <a:ea typeface="Calibri"/>
                <a:cs typeface="Calibri"/>
              </a:rPr>
              <a:t>The Indiana Lifeline Law was first established with the help of Senator Jim Merritt in 2012.</a:t>
            </a:r>
            <a:br>
              <a:rPr lang="en-US" dirty="0">
                <a:ea typeface="Calibri"/>
                <a:cs typeface="Calibri"/>
              </a:rPr>
            </a:br>
            <a:r>
              <a:rPr lang="en-US" dirty="0">
                <a:ea typeface="Calibri"/>
                <a:cs typeface="Calibri"/>
              </a:rPr>
              <a:t>It did not originally include amnesty for the person in need (i.e. the person who was had too much to drink), but this was corrected in 2025 with SB 74 which added amnesty for the person in need. College students from about 6 different universities around Indiana helped to make this happen-very cool!</a:t>
            </a:r>
          </a:p>
          <a:p>
            <a:r>
              <a:rPr lang="en-US" dirty="0">
                <a:ea typeface="Calibri"/>
                <a:cs typeface="Calibri"/>
              </a:rPr>
              <a:t>Some other states have similar laws, but it is not nationwide. Each state has specific guidelines. This is good to know if/when you go to college or are visiting outside of Indiana.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Some students may see the limitations. It protects them from “many related drinking offenses” but not from all crimes; yes this might seem a little unclear. Underage drinking is usually the biggest worry for those thinking about calling. Students may not have amnesty from other consequences such as getting in trouble with a sports team, club, or other school related expectations. This is where we can reiterate that we are not saying it is ok to drink underage; but we are letting them know that a friend could die if they do not seek help and they will not be charged with the crime of underage drinking.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This presentation will focus on alcohol consumption. But the law also applies to getting help if there was a crime or sexual assault. </a:t>
            </a:r>
          </a:p>
          <a:p>
            <a:endParaRPr lang="en-US" dirty="0">
              <a:ea typeface="Calibri"/>
              <a:cs typeface="Calibri"/>
            </a:endParaRPr>
          </a:p>
          <a:p>
            <a:r>
              <a:rPr lang="en-US" dirty="0">
                <a:ea typeface="Calibri"/>
                <a:cs typeface="Calibri"/>
              </a:rPr>
              <a:t>https://www.911.gov/newsletters/issue-9/national-annual-report-reveals-ng911-text-to-911-progress/#:~:text=Thirty%2Dthree%20states%20reported%20having,states%20in%20the%20calendar%20year</a:t>
            </a:r>
          </a:p>
          <a:p>
            <a:r>
              <a:rPr lang="en-US" dirty="0">
                <a:ea typeface="Calibri"/>
                <a:cs typeface="Calibri"/>
              </a:rPr>
              <a:t>http://</a:t>
            </a:r>
            <a:r>
              <a:rPr lang="en-US" dirty="0" err="1">
                <a:ea typeface="Calibri"/>
                <a:cs typeface="Calibri"/>
              </a:rPr>
              <a:t>indianalifeline.org</a:t>
            </a:r>
            <a:r>
              <a:rPr lang="en-US" dirty="0">
                <a:ea typeface="Calibri"/>
                <a:cs typeface="Calibri"/>
              </a:rPr>
              <a:t>/</a:t>
            </a:r>
          </a:p>
          <a:p>
            <a:endParaRPr lang="en-US" dirty="0">
              <a:ea typeface="Calibri"/>
              <a:cs typeface="Calibri"/>
            </a:endParaRPr>
          </a:p>
          <a:p>
            <a:r>
              <a:rPr lang="en-US" b="1" dirty="0">
                <a:ea typeface="Calibri"/>
                <a:cs typeface="Calibri"/>
              </a:rPr>
              <a:t>Cue for next slide:</a:t>
            </a:r>
          </a:p>
          <a:p>
            <a:r>
              <a:rPr lang="en-US" dirty="0">
                <a:ea typeface="Calibri"/>
                <a:cs typeface="Calibri"/>
              </a:rPr>
              <a:t>Next let’s talk about what happens when someone has alcohol. </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7990F5B6-AED8-1CD4-F19B-468C14D2A71F}"/>
              </a:ext>
            </a:extLst>
          </p:cNvPr>
          <p:cNvSpPr>
            <a:spLocks noGrp="1"/>
          </p:cNvSpPr>
          <p:nvPr>
            <p:ph type="sldNum" sz="quarter" idx="5"/>
          </p:nvPr>
        </p:nvSpPr>
        <p:spPr/>
        <p:txBody>
          <a:bodyPr/>
          <a:lstStyle/>
          <a:p>
            <a:fld id="{958370D1-2FCD-4D3E-917A-F93C49862425}" type="slidenum">
              <a:rPr lang="en-US" smtClean="0"/>
              <a:t>5</a:t>
            </a:fld>
            <a:endParaRPr lang="en-US"/>
          </a:p>
        </p:txBody>
      </p:sp>
    </p:spTree>
    <p:extLst>
      <p:ext uri="{BB962C8B-B14F-4D97-AF65-F5344CB8AC3E}">
        <p14:creationId xmlns:p14="http://schemas.microsoft.com/office/powerpoint/2010/main" val="1558982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AD5BA-86BF-B13D-134E-81F794A0C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7BDA7-489A-BA1B-DA86-E5063064A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280A8-E015-C176-A4BA-60C2473CD1F8}"/>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Have you heard about how alcohol can affect you? (yes- probably related to you should not drive if you have had too much to drink)</a:t>
            </a:r>
          </a:p>
          <a:p>
            <a:r>
              <a:rPr lang="en-US" dirty="0">
                <a:ea typeface="Calibri"/>
                <a:cs typeface="Calibri"/>
              </a:rPr>
              <a:t>If you have one drink, it can take 30 minutes before you feel it. Then it can take at least an hour for your body to process. Do you know what one drink looks like? (it can vary! That is why it is easy to make a mistake. Beer/wine/liquor examples are on the next few 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Do you know how much a solo cup can hold? (about 16 oz, similar to a water bottle)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Why are we using a solo cup for this example? (common at parties)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Why do we call this a curious mistake? (again- not promoting alcohol consumption; but we realize that many of your friends may have tried alcohol before on purpose or if someone else gave it them without permission.)</a:t>
            </a:r>
          </a:p>
          <a:p>
            <a:endParaRPr lang="en-US" dirty="0">
              <a:ea typeface="Calibri"/>
              <a:cs typeface="Calibri"/>
            </a:endParaRPr>
          </a:p>
          <a:p>
            <a:r>
              <a:rPr lang="en-US" b="1" dirty="0">
                <a:ea typeface="Calibri"/>
                <a:cs typeface="Calibri"/>
              </a:rPr>
              <a:t>Additional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Curiosity can easily lead to a mistake if the person does not know how alcohol affects them and has too much OR if they don’t know that alcohol was in their drink.</a:t>
            </a:r>
          </a:p>
          <a:p>
            <a:r>
              <a:rPr lang="en-US" dirty="0">
                <a:ea typeface="Calibri"/>
                <a:cs typeface="Calibri"/>
              </a:rPr>
              <a:t>Some alcohol has different </a:t>
            </a:r>
            <a:r>
              <a:rPr lang="en-US" u="none" dirty="0">
                <a:ea typeface="Calibri"/>
                <a:cs typeface="Calibri"/>
              </a:rPr>
              <a:t>strengths – beer vs wine vs hard liquor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Different portions affect everyone differently. Our bodies don’t process it the same. –more discussion on upcoming slides.</a:t>
            </a:r>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Calibri"/>
                <a:cs typeface="Calibri"/>
              </a:rPr>
              <a:t>Cue for next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Next we will look at portions because it can be confusing.</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D2886ED2-8424-4FA7-9C4A-CA1AD54DFA30}"/>
              </a:ext>
            </a:extLst>
          </p:cNvPr>
          <p:cNvSpPr>
            <a:spLocks noGrp="1"/>
          </p:cNvSpPr>
          <p:nvPr>
            <p:ph type="sldNum" sz="quarter" idx="5"/>
          </p:nvPr>
        </p:nvSpPr>
        <p:spPr/>
        <p:txBody>
          <a:bodyPr/>
          <a:lstStyle/>
          <a:p>
            <a:fld id="{958370D1-2FCD-4D3E-917A-F93C49862425}" type="slidenum">
              <a:rPr lang="en-US" smtClean="0"/>
              <a:t>6</a:t>
            </a:fld>
            <a:endParaRPr lang="en-US"/>
          </a:p>
        </p:txBody>
      </p:sp>
    </p:spTree>
    <p:extLst>
      <p:ext uri="{BB962C8B-B14F-4D97-AF65-F5344CB8AC3E}">
        <p14:creationId xmlns:p14="http://schemas.microsoft.com/office/powerpoint/2010/main" val="208101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A Solo cup holds a little more than 1 serving of beer.</a:t>
            </a:r>
          </a:p>
          <a:p>
            <a:r>
              <a:rPr lang="en-US" dirty="0"/>
              <a:t>If you were at a party how would you know how full the cup should be? (you would probably just fill it to the top)</a:t>
            </a:r>
          </a:p>
          <a:p>
            <a:endParaRPr lang="en-US" dirty="0"/>
          </a:p>
          <a:p>
            <a:r>
              <a:rPr lang="en-US" b="1" dirty="0"/>
              <a:t>Additional:</a:t>
            </a:r>
          </a:p>
          <a:p>
            <a:r>
              <a:rPr lang="en-US" dirty="0"/>
              <a:t>Some beers do have different ABV (alcohol by volume) but they are usually similar. Beer with a higher ABV are served in smaller glasses.</a:t>
            </a:r>
          </a:p>
          <a:p>
            <a:endParaRPr lang="en-US" dirty="0"/>
          </a:p>
          <a:p>
            <a:r>
              <a:rPr lang="en-US" b="1" dirty="0"/>
              <a:t>Cue for next slide:</a:t>
            </a:r>
          </a:p>
          <a:p>
            <a:r>
              <a:rPr lang="en-US" dirty="0"/>
              <a:t>Can you guess how many glasses of wine fit into a solo cup?</a:t>
            </a:r>
          </a:p>
        </p:txBody>
      </p:sp>
      <p:sp>
        <p:nvSpPr>
          <p:cNvPr id="4" name="Slide Number Placeholder 3"/>
          <p:cNvSpPr>
            <a:spLocks noGrp="1"/>
          </p:cNvSpPr>
          <p:nvPr>
            <p:ph type="sldNum" sz="quarter" idx="5"/>
          </p:nvPr>
        </p:nvSpPr>
        <p:spPr/>
        <p:txBody>
          <a:bodyPr/>
          <a:lstStyle/>
          <a:p>
            <a:fld id="{958370D1-2FCD-4D3E-917A-F93C49862425}" type="slidenum">
              <a:rPr lang="en-US" smtClean="0"/>
              <a:t>7</a:t>
            </a:fld>
            <a:endParaRPr lang="en-US"/>
          </a:p>
        </p:txBody>
      </p:sp>
    </p:spTree>
    <p:extLst>
      <p:ext uri="{BB962C8B-B14F-4D97-AF65-F5344CB8AC3E}">
        <p14:creationId xmlns:p14="http://schemas.microsoft.com/office/powerpoint/2010/main" val="121360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b="0" dirty="0"/>
              <a:t>Did anyone guess right?</a:t>
            </a:r>
          </a:p>
          <a:p>
            <a:r>
              <a:rPr lang="en-US" dirty="0"/>
              <a:t>A Solo cup holds the equivalent of 3 glasses of wine.</a:t>
            </a:r>
          </a:p>
          <a:p>
            <a:r>
              <a:rPr lang="en-US" dirty="0"/>
              <a:t>If you were at a party how would you know how full the cup should be? (maybe you would fill it to the top)</a:t>
            </a:r>
          </a:p>
          <a:p>
            <a:endParaRPr lang="en-US" dirty="0"/>
          </a:p>
          <a:p>
            <a:r>
              <a:rPr lang="en-US" b="1" dirty="0"/>
              <a:t>Additional:</a:t>
            </a:r>
          </a:p>
          <a:p>
            <a:r>
              <a:rPr lang="en-US" dirty="0"/>
              <a:t>Some wine does have different ABV (alcohol by volume) but they are usually similar. Wine is often served by 6 oz or 9 oz.</a:t>
            </a:r>
          </a:p>
          <a:p>
            <a:r>
              <a:rPr lang="en-US" dirty="0"/>
              <a:t>A wine cooler is different than wine and usually contains less alcohol. </a:t>
            </a:r>
          </a:p>
          <a:p>
            <a:endParaRPr lang="en-US" dirty="0"/>
          </a:p>
          <a:p>
            <a:r>
              <a:rPr lang="en-US" b="1" dirty="0"/>
              <a:t>Cue for next slide:</a:t>
            </a:r>
          </a:p>
          <a:p>
            <a:r>
              <a:rPr lang="en-US" dirty="0"/>
              <a:t>Can you guess how many shots of hard liquor fit into a solo cup?</a:t>
            </a: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8</a:t>
            </a:fld>
            <a:endParaRPr lang="en-US"/>
          </a:p>
        </p:txBody>
      </p:sp>
    </p:spTree>
    <p:extLst>
      <p:ext uri="{BB962C8B-B14F-4D97-AF65-F5344CB8AC3E}">
        <p14:creationId xmlns:p14="http://schemas.microsoft.com/office/powerpoint/2010/main" val="115640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Discussion:</a:t>
            </a:r>
          </a:p>
          <a:p>
            <a:r>
              <a:rPr lang="en-US" b="0" dirty="0"/>
              <a:t>Did anyone guess right?</a:t>
            </a:r>
          </a:p>
          <a:p>
            <a:r>
              <a:rPr lang="en-US" dirty="0"/>
              <a:t>A Solo cup holds Holds about 12 shot-glasses worth of hard liquor.</a:t>
            </a:r>
          </a:p>
          <a:p>
            <a:r>
              <a:rPr lang="en-US" dirty="0"/>
              <a:t>A shot glass is considered a serving size.</a:t>
            </a:r>
          </a:p>
          <a:p>
            <a:r>
              <a:rPr lang="en-US" dirty="0"/>
              <a:t>If you were at a party how would you know how full the cup should be?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Typically, hard liquor is mixed with other liquids, juice/soda/flavoring. This is why the alcohol taste can sometimes be hidden, and someone may not really know how much they have had.</a:t>
            </a:r>
          </a:p>
          <a:p>
            <a:r>
              <a:rPr lang="en-US" dirty="0"/>
              <a:t>Have you heard of different types of hard liquor/spirits? (just to check understanding, not to encourage knowledge of all the different types; vodka, rum, gin, whisky, bourbon, etc.) </a:t>
            </a:r>
          </a:p>
          <a:p>
            <a:endParaRPr lang="en-US" dirty="0"/>
          </a:p>
          <a:p>
            <a:r>
              <a:rPr lang="en-US" b="1" dirty="0"/>
              <a:t>Additional:</a:t>
            </a:r>
          </a:p>
          <a:p>
            <a:r>
              <a:rPr lang="en-US" dirty="0"/>
              <a:t>There are many different kinds of hard liquor.</a:t>
            </a:r>
          </a:p>
          <a:p>
            <a:r>
              <a:rPr lang="en-US" dirty="0"/>
              <a:t>They are usually described by ‘proof’, which is a measurement of alcohol related to ABV.</a:t>
            </a:r>
          </a:p>
          <a:p>
            <a:endParaRPr lang="en-US" dirty="0"/>
          </a:p>
          <a:p>
            <a:r>
              <a:rPr lang="en-US" b="1" dirty="0"/>
              <a:t>Cue for next slide:</a:t>
            </a:r>
          </a:p>
          <a:p>
            <a:r>
              <a:rPr lang="en-US" dirty="0"/>
              <a:t>Next let’s look at how alcohol can affect our bodies.</a:t>
            </a:r>
          </a:p>
        </p:txBody>
      </p:sp>
      <p:sp>
        <p:nvSpPr>
          <p:cNvPr id="4" name="Slide Number Placeholder 3"/>
          <p:cNvSpPr>
            <a:spLocks noGrp="1"/>
          </p:cNvSpPr>
          <p:nvPr>
            <p:ph type="sldNum" sz="quarter" idx="5"/>
          </p:nvPr>
        </p:nvSpPr>
        <p:spPr/>
        <p:txBody>
          <a:bodyPr/>
          <a:lstStyle/>
          <a:p>
            <a:fld id="{958370D1-2FCD-4D3E-917A-F93C49862425}" type="slidenum">
              <a:rPr lang="en-US" smtClean="0"/>
              <a:t>9</a:t>
            </a:fld>
            <a:endParaRPr lang="en-US"/>
          </a:p>
        </p:txBody>
      </p:sp>
    </p:spTree>
    <p:extLst>
      <p:ext uri="{BB962C8B-B14F-4D97-AF65-F5344CB8AC3E}">
        <p14:creationId xmlns:p14="http://schemas.microsoft.com/office/powerpoint/2010/main" val="1780768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3AED2-07F4-6F3E-F16C-89A7EBA67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59B73-E520-4F25-A648-3F3BB6210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0A7BC-6164-CE24-194B-AAE0DB016274}"/>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Discussion: </a:t>
            </a:r>
          </a:p>
          <a:p>
            <a:r>
              <a:rPr lang="en-US" sz="1200" b="0" i="0" kern="1200" dirty="0">
                <a:solidFill>
                  <a:schemeClr val="tx1"/>
                </a:solidFill>
                <a:effectLst/>
                <a:latin typeface="+mn-lt"/>
                <a:ea typeface="+mn-ea"/>
                <a:cs typeface="+mn-cs"/>
              </a:rPr>
              <a:t>Blood Alcohol Content, or BAC, refers to the percentage of alcohol in a person's bloodstream, and can be measured within 30-70 minutes after drinking. </a:t>
            </a:r>
          </a:p>
          <a:p>
            <a:r>
              <a:rPr lang="en-US" sz="1200" b="0" i="0" kern="1200" dirty="0">
                <a:solidFill>
                  <a:schemeClr val="tx1"/>
                </a:solidFill>
                <a:effectLst/>
                <a:latin typeface="+mn-lt"/>
                <a:ea typeface="+mn-ea"/>
                <a:cs typeface="+mn-cs"/>
              </a:rPr>
              <a:t>Contrary to popular belief, nothing can lower BAC except time; coffee, cold showers, and chugging glasses of water will not help you sober up any faster. </a:t>
            </a:r>
          </a:p>
          <a:p>
            <a:r>
              <a:rPr lang="en-US" sz="1200" b="0" i="0" kern="1200" dirty="0">
                <a:solidFill>
                  <a:schemeClr val="tx1"/>
                </a:solidFill>
                <a:effectLst/>
                <a:latin typeface="+mn-lt"/>
                <a:ea typeface="+mn-ea"/>
                <a:cs typeface="+mn-cs"/>
              </a:rPr>
              <a:t>This </a:t>
            </a:r>
            <a:r>
              <a:rPr lang="en-US" sz="1200" b="0" i="0" kern="1200" dirty="0">
                <a:solidFill>
                  <a:schemeClr val="tx1"/>
                </a:solidFill>
                <a:effectLst/>
                <a:latin typeface="+mn-lt"/>
                <a:ea typeface="+mn-ea"/>
                <a:cs typeface="Calibri"/>
              </a:rPr>
              <a:t>e</a:t>
            </a:r>
            <a:r>
              <a:rPr lang="en-US" dirty="0">
                <a:ea typeface="Calibri"/>
                <a:cs typeface="Calibri"/>
              </a:rPr>
              <a:t>xample is of hard liquor in a standard water bottle, drank in about 2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If consumed, it would take over 20 hours to return to normal.</a:t>
            </a:r>
            <a:endParaRPr lang="en-US" dirty="0"/>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Standford- </a:t>
            </a:r>
            <a:r>
              <a:rPr lang="en-US" b="1" dirty="0">
                <a:ea typeface="Calibri"/>
                <a:cs typeface="Calibri"/>
              </a:rPr>
              <a:t>https://</a:t>
            </a:r>
            <a:r>
              <a:rPr lang="en-US" b="1" dirty="0" err="1">
                <a:ea typeface="Calibri"/>
                <a:cs typeface="Calibri"/>
              </a:rPr>
              <a:t>vaden.stanford.edu</a:t>
            </a:r>
            <a:r>
              <a:rPr lang="en-US" b="1" dirty="0">
                <a:ea typeface="Calibri"/>
                <a:cs typeface="Calibri"/>
              </a:rPr>
              <a:t>/super/alcohol-drug-info/reduce-your-risk/what-blood-alcohol-concentration-bac </a:t>
            </a:r>
          </a:p>
          <a:p>
            <a:endParaRPr lang="en-US" dirty="0">
              <a:ea typeface="Calibri"/>
              <a:cs typeface="Calibri"/>
            </a:endParaRPr>
          </a:p>
          <a:p>
            <a:r>
              <a:rPr lang="en-US" b="1" dirty="0">
                <a:ea typeface="Calibri"/>
                <a:cs typeface="Calibri"/>
              </a:rPr>
              <a:t>Additional:</a:t>
            </a:r>
          </a:p>
          <a:p>
            <a:r>
              <a:rPr lang="en-US" dirty="0">
                <a:cs typeface="Calibri"/>
              </a:rPr>
              <a:t>The Science we have for this is based upon Male/Female assigned at birth (that is the way the studies have been done.)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Different apps may show Blood alcohol content</a:t>
            </a:r>
          </a:p>
          <a:p>
            <a:r>
              <a:rPr lang="en-US" dirty="0"/>
              <a:t>Suggested App: BAC-Calculator IU</a:t>
            </a:r>
            <a:endParaRPr lang="en-US" dirty="0">
              <a:ea typeface="Calibri"/>
              <a:cs typeface="Calibri"/>
            </a:endParaRPr>
          </a:p>
          <a:p>
            <a:r>
              <a:rPr lang="en-US" dirty="0">
                <a:hlinkClick r:id="rId3"/>
              </a:rPr>
              <a:t>https://alcohol.indianapolis.iu.edu/calculators/bac.html</a:t>
            </a:r>
            <a:r>
              <a:rPr lang="en-US" dirty="0"/>
              <a:t> </a:t>
            </a:r>
            <a:endParaRPr lang="en-US" dirty="0">
              <a:ea typeface="Calibri"/>
              <a:cs typeface="Calibri"/>
            </a:endParaRPr>
          </a:p>
          <a:p>
            <a:br>
              <a:rPr lang="en-US" dirty="0">
                <a:ea typeface="Calibri"/>
                <a:cs typeface="Calibri"/>
              </a:rPr>
            </a:br>
            <a:br>
              <a:rPr lang="en-US" dirty="0">
                <a:ea typeface="Calibri"/>
                <a:cs typeface="Calibri"/>
              </a:rPr>
            </a:br>
            <a:r>
              <a:rPr lang="en-US" b="1" dirty="0">
                <a:ea typeface="Calibri"/>
                <a:cs typeface="Calibri"/>
              </a:rPr>
              <a:t>Cue for next slide:</a:t>
            </a:r>
            <a:br>
              <a:rPr lang="en-US" dirty="0">
                <a:ea typeface="Calibri"/>
                <a:cs typeface="Calibri"/>
              </a:rPr>
            </a:br>
            <a:r>
              <a:rPr lang="en-US" dirty="0">
                <a:ea typeface="Calibri"/>
                <a:cs typeface="Calibri"/>
              </a:rPr>
              <a:t>What do you notice about the numbers?</a:t>
            </a:r>
          </a:p>
        </p:txBody>
      </p:sp>
      <p:sp>
        <p:nvSpPr>
          <p:cNvPr id="4" name="Slide Number Placeholder 3">
            <a:extLst>
              <a:ext uri="{FF2B5EF4-FFF2-40B4-BE49-F238E27FC236}">
                <a16:creationId xmlns:a16="http://schemas.microsoft.com/office/drawing/2014/main" id="{8E47E3D6-3E96-F16F-9CD3-8A678CBA2A3A}"/>
              </a:ext>
            </a:extLst>
          </p:cNvPr>
          <p:cNvSpPr>
            <a:spLocks noGrp="1"/>
          </p:cNvSpPr>
          <p:nvPr>
            <p:ph type="sldNum" sz="quarter" idx="5"/>
          </p:nvPr>
        </p:nvSpPr>
        <p:spPr/>
        <p:txBody>
          <a:bodyPr/>
          <a:lstStyle/>
          <a:p>
            <a:fld id="{958370D1-2FCD-4D3E-917A-F93C49862425}" type="slidenum">
              <a:rPr lang="en-US" smtClean="0"/>
              <a:t>10</a:t>
            </a:fld>
            <a:endParaRPr lang="en-US"/>
          </a:p>
        </p:txBody>
      </p:sp>
    </p:spTree>
    <p:extLst>
      <p:ext uri="{BB962C8B-B14F-4D97-AF65-F5344CB8AC3E}">
        <p14:creationId xmlns:p14="http://schemas.microsoft.com/office/powerpoint/2010/main" val="3574362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FB127-38DA-D791-67DA-9E113A8BA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EA802-DD0E-F253-962B-C854D27F2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E63AA-F192-A0A6-D006-3C48E99D634E}"/>
              </a:ext>
            </a:extLst>
          </p:cNvPr>
          <p:cNvSpPr>
            <a:spLocks noGrp="1"/>
          </p:cNvSpPr>
          <p:nvPr>
            <p:ph type="body" idx="1"/>
          </p:nvPr>
        </p:nvSpPr>
        <p:spPr/>
        <p:txBody>
          <a:bodyPr/>
          <a:lstStyle/>
          <a:p>
            <a:r>
              <a:rPr lang="en-US" sz="1200" b="1" i="0" kern="1200" dirty="0">
                <a:solidFill>
                  <a:srgbClr val="C00000"/>
                </a:solidFill>
                <a:effectLst/>
                <a:latin typeface="+mn-lt"/>
                <a:ea typeface="+mn-ea"/>
                <a:cs typeface="+mn-cs"/>
              </a:rPr>
              <a:t>Discussion:</a:t>
            </a:r>
          </a:p>
          <a:p>
            <a:r>
              <a:rPr lang="en-US" sz="1200" b="0" i="0" kern="1200" dirty="0">
                <a:solidFill>
                  <a:srgbClr val="C00000"/>
                </a:solidFill>
                <a:effectLst/>
                <a:latin typeface="+mn-lt"/>
                <a:ea typeface="+mn-ea"/>
                <a:cs typeface="+mn-cs"/>
              </a:rPr>
              <a:t>These numbers are dangerous.</a:t>
            </a:r>
          </a:p>
          <a:p>
            <a:r>
              <a:rPr lang="en-US" sz="1200" b="0" i="0" kern="1200" dirty="0">
                <a:solidFill>
                  <a:srgbClr val="C00000"/>
                </a:solidFill>
                <a:effectLst/>
                <a:latin typeface="+mn-lt"/>
                <a:ea typeface="+mn-ea"/>
                <a:cs typeface="+mn-cs"/>
              </a:rPr>
              <a:t>Too much alcohol can threaten your life.</a:t>
            </a:r>
          </a:p>
          <a:p>
            <a:endParaRPr lang="en-US" sz="1200" b="0" i="0" kern="1200" dirty="0">
              <a:solidFill>
                <a:srgbClr val="C00000"/>
              </a:solidFill>
              <a:effectLst/>
              <a:latin typeface="+mn-lt"/>
              <a:ea typeface="+mn-ea"/>
              <a:cs typeface="+mn-cs"/>
            </a:endParaRPr>
          </a:p>
          <a:p>
            <a:endParaRPr lang="en-US" sz="1200" b="0" i="0" kern="1200" dirty="0">
              <a:solidFill>
                <a:srgbClr val="C00000"/>
              </a:solidFill>
              <a:effectLst/>
              <a:latin typeface="+mn-lt"/>
              <a:ea typeface="+mn-ea"/>
              <a:cs typeface="+mn-cs"/>
            </a:endParaRPr>
          </a:p>
          <a:p>
            <a:r>
              <a:rPr lang="en-US" sz="1200" b="0" i="0" kern="1200" dirty="0">
                <a:solidFill>
                  <a:srgbClr val="C00000"/>
                </a:solidFill>
                <a:effectLst/>
                <a:latin typeface="+mn-lt"/>
                <a:ea typeface="+mn-ea"/>
                <a:cs typeface="+mn-cs"/>
              </a:rPr>
              <a:t>Additional- n/a</a:t>
            </a:r>
          </a:p>
          <a:p>
            <a:endParaRPr lang="en-US" sz="1200" b="0" i="0" kern="1200" dirty="0">
              <a:solidFill>
                <a:srgbClr val="C00000"/>
              </a:solidFill>
              <a:effectLst/>
              <a:latin typeface="+mn-lt"/>
              <a:ea typeface="+mn-ea"/>
              <a:cs typeface="+mn-cs"/>
            </a:endParaRPr>
          </a:p>
          <a:p>
            <a:r>
              <a:rPr lang="en-US" sz="1200" b="1" i="0" kern="1200" dirty="0">
                <a:solidFill>
                  <a:srgbClr val="C00000"/>
                </a:solidFill>
                <a:effectLst/>
                <a:latin typeface="+mn-lt"/>
                <a:ea typeface="+mn-ea"/>
                <a:cs typeface="+mn-cs"/>
              </a:rPr>
              <a:t>Cue for next slide:</a:t>
            </a:r>
            <a:br>
              <a:rPr lang="en-US" sz="1200" b="0" i="0" kern="1200" dirty="0">
                <a:solidFill>
                  <a:srgbClr val="C00000"/>
                </a:solidFill>
                <a:effectLst/>
                <a:latin typeface="+mn-lt"/>
                <a:ea typeface="+mn-ea"/>
                <a:cs typeface="+mn-cs"/>
              </a:rPr>
            </a:br>
            <a:r>
              <a:rPr lang="en-US" sz="1200" b="0" i="0" kern="1200" dirty="0">
                <a:solidFill>
                  <a:srgbClr val="C00000"/>
                </a:solidFill>
                <a:effectLst/>
                <a:latin typeface="+mn-lt"/>
                <a:ea typeface="+mn-ea"/>
                <a:cs typeface="+mn-cs"/>
              </a:rPr>
              <a:t>Let’s discuss how this could happen- so we can prevent a life-threatening situation.</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C83B1F9-ABB4-7FB0-5AF6-4D4C2BFE64E0}"/>
              </a:ext>
            </a:extLst>
          </p:cNvPr>
          <p:cNvSpPr>
            <a:spLocks noGrp="1"/>
          </p:cNvSpPr>
          <p:nvPr>
            <p:ph type="sldNum" sz="quarter" idx="5"/>
          </p:nvPr>
        </p:nvSpPr>
        <p:spPr/>
        <p:txBody>
          <a:bodyPr/>
          <a:lstStyle/>
          <a:p>
            <a:fld id="{958370D1-2FCD-4D3E-917A-F93C49862425}" type="slidenum">
              <a:rPr lang="en-US" smtClean="0"/>
              <a:t>11</a:t>
            </a:fld>
            <a:endParaRPr lang="en-US"/>
          </a:p>
        </p:txBody>
      </p:sp>
    </p:spTree>
    <p:extLst>
      <p:ext uri="{BB962C8B-B14F-4D97-AF65-F5344CB8AC3E}">
        <p14:creationId xmlns:p14="http://schemas.microsoft.com/office/powerpoint/2010/main" val="2398185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Have you heard of this- just one example of a deadly trend? (BORG)</a:t>
            </a:r>
          </a:p>
          <a:p>
            <a:r>
              <a:rPr lang="en-US" dirty="0">
                <a:ea typeface="Calibri"/>
                <a:cs typeface="Calibri"/>
              </a:rPr>
              <a:t>What is the atmosphere at parties like? (drinking may be encouraged; there might be challenges or dares)</a:t>
            </a:r>
          </a:p>
          <a:p>
            <a:r>
              <a:rPr lang="en-US" dirty="0">
                <a:ea typeface="Calibri"/>
                <a:cs typeface="Calibri"/>
              </a:rPr>
              <a:t>What other deadly trends do you know of?</a:t>
            </a:r>
          </a:p>
          <a:p>
            <a:r>
              <a:rPr lang="en-US" dirty="0">
                <a:ea typeface="Calibri"/>
                <a:cs typeface="Calibri"/>
              </a:rPr>
              <a:t>What do you think it would be like to tell someone at a party to stop drinking? (likely it would be hard, very hard)</a:t>
            </a:r>
          </a:p>
          <a:p>
            <a:endParaRPr lang="en-US" dirty="0">
              <a:ea typeface="Calibri"/>
              <a:cs typeface="Calibri"/>
            </a:endParaRPr>
          </a:p>
          <a:p>
            <a:r>
              <a:rPr lang="en-US" b="1" dirty="0">
                <a:ea typeface="Calibri"/>
                <a:cs typeface="Calibri"/>
              </a:rPr>
              <a:t>Additional:</a:t>
            </a:r>
          </a:p>
          <a:p>
            <a:r>
              <a:rPr lang="en-US" dirty="0">
                <a:ea typeface="Calibri"/>
                <a:cs typeface="Calibri"/>
              </a:rPr>
              <a:t>Students will likely have heard of others.</a:t>
            </a:r>
          </a:p>
          <a:p>
            <a:r>
              <a:rPr lang="en-US" dirty="0">
                <a:ea typeface="Calibri"/>
                <a:cs typeface="Calibri"/>
              </a:rPr>
              <a:t>Use any other current trends, stories or concerns.</a:t>
            </a:r>
          </a:p>
          <a:p>
            <a:endParaRPr lang="en-US" dirty="0">
              <a:ea typeface="Calibri"/>
              <a:cs typeface="Calibri"/>
            </a:endParaRPr>
          </a:p>
          <a:p>
            <a:r>
              <a:rPr lang="en-US" b="1" dirty="0">
                <a:ea typeface="Calibri"/>
                <a:cs typeface="Calibri"/>
              </a:rPr>
              <a:t>Cue for next slide:</a:t>
            </a:r>
          </a:p>
          <a:p>
            <a:r>
              <a:rPr lang="en-US" dirty="0">
                <a:ea typeface="Calibri"/>
                <a:cs typeface="Calibri"/>
              </a:rPr>
              <a:t>Next is a video about Brett’s story.</a:t>
            </a:r>
          </a:p>
          <a:p>
            <a:r>
              <a:rPr lang="en-US" dirty="0">
                <a:ea typeface="Calibri"/>
                <a:cs typeface="Calibri"/>
              </a:rPr>
              <a:t>This clip is from a newscast, about 6 minutes long</a:t>
            </a:r>
          </a:p>
          <a:p>
            <a:r>
              <a:rPr lang="en-US" dirty="0">
                <a:ea typeface="Calibri"/>
                <a:cs typeface="Calibri"/>
              </a:rPr>
              <a:t>It may be hard to watch.</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12</a:t>
            </a:fld>
            <a:endParaRPr lang="en-US"/>
          </a:p>
        </p:txBody>
      </p:sp>
    </p:spTree>
    <p:extLst>
      <p:ext uri="{BB962C8B-B14F-4D97-AF65-F5344CB8AC3E}">
        <p14:creationId xmlns:p14="http://schemas.microsoft.com/office/powerpoint/2010/main" val="3188879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Brett’s story, News 8</a:t>
            </a:r>
          </a:p>
          <a:p>
            <a:r>
              <a:rPr lang="en-US" dirty="0">
                <a:cs typeface="Calibri"/>
              </a:rPr>
              <a:t>Discussion- as needed</a:t>
            </a:r>
            <a:endParaRPr lang="en-US" dirty="0"/>
          </a:p>
          <a:p>
            <a:endParaRPr lang="en-US" dirty="0">
              <a:ea typeface="Calibri"/>
              <a:cs typeface="Calibri"/>
            </a:endParaRPr>
          </a:p>
          <a:p>
            <a:r>
              <a:rPr lang="en-US" dirty="0" err="1">
                <a:ea typeface="Calibri"/>
                <a:cs typeface="Calibri"/>
              </a:rPr>
              <a:t>Youtube</a:t>
            </a:r>
            <a:r>
              <a:rPr lang="en-US" dirty="0">
                <a:ea typeface="Calibri"/>
                <a:cs typeface="Calibri"/>
              </a:rPr>
              <a:t> link: </a:t>
            </a:r>
          </a:p>
          <a:p>
            <a:r>
              <a:rPr lang="en-US" dirty="0">
                <a:ea typeface="Calibri"/>
                <a:cs typeface="Calibri"/>
              </a:rPr>
              <a:t>https://</a:t>
            </a:r>
            <a:r>
              <a:rPr lang="en-US" dirty="0" err="1">
                <a:ea typeface="Calibri"/>
                <a:cs typeface="Calibri"/>
              </a:rPr>
              <a:t>www.youtube.com</a:t>
            </a:r>
            <a:r>
              <a:rPr lang="en-US" dirty="0">
                <a:ea typeface="Calibri"/>
                <a:cs typeface="Calibri"/>
              </a:rPr>
              <a:t>/</a:t>
            </a:r>
            <a:r>
              <a:rPr lang="en-US" dirty="0" err="1">
                <a:ea typeface="Calibri"/>
                <a:cs typeface="Calibri"/>
              </a:rPr>
              <a:t>watch?v</a:t>
            </a:r>
            <a:r>
              <a:rPr lang="en-US" dirty="0">
                <a:ea typeface="Calibri"/>
                <a:cs typeface="Calibri"/>
              </a:rPr>
              <a:t>=</a:t>
            </a:r>
            <a:r>
              <a:rPr lang="en-US" dirty="0" err="1">
                <a:ea typeface="Calibri"/>
                <a:cs typeface="Calibri"/>
              </a:rPr>
              <a:t>KXnpJzUEaIs&amp;t</a:t>
            </a:r>
            <a:r>
              <a:rPr lang="en-US" dirty="0">
                <a:ea typeface="Calibri"/>
                <a:cs typeface="Calibri"/>
              </a:rPr>
              <a:t>=9s</a:t>
            </a:r>
          </a:p>
          <a:p>
            <a:endParaRPr lang="en-US" dirty="0">
              <a:ea typeface="Calibri"/>
              <a:cs typeface="Calibri"/>
            </a:endParaRPr>
          </a:p>
          <a:p>
            <a:r>
              <a:rPr lang="en-US" dirty="0">
                <a:ea typeface="Calibri"/>
                <a:cs typeface="Calibri"/>
              </a:rPr>
              <a:t>Additional videos on IYSA website:</a:t>
            </a:r>
            <a:br>
              <a:rPr lang="en-US" dirty="0">
                <a:ea typeface="Calibri"/>
                <a:cs typeface="Calibri"/>
              </a:rPr>
            </a:br>
            <a:r>
              <a:rPr lang="en-US" dirty="0">
                <a:ea typeface="Calibri"/>
                <a:cs typeface="Calibri"/>
              </a:rPr>
              <a:t>https://</a:t>
            </a:r>
            <a:r>
              <a:rPr lang="en-US" dirty="0" err="1">
                <a:ea typeface="Calibri"/>
                <a:cs typeface="Calibri"/>
              </a:rPr>
              <a:t>indysb.org</a:t>
            </a:r>
            <a:r>
              <a:rPr lang="en-US" dirty="0">
                <a:ea typeface="Calibri"/>
                <a:cs typeface="Calibri"/>
              </a:rPr>
              <a:t>/</a:t>
            </a:r>
            <a:r>
              <a:rPr lang="en-US" dirty="0" err="1">
                <a:ea typeface="Calibri"/>
                <a:cs typeface="Calibri"/>
              </a:rPr>
              <a:t>makegooddecisions</a:t>
            </a:r>
            <a:r>
              <a:rPr lang="en-US" dirty="0">
                <a:ea typeface="Calibri"/>
                <a:cs typeface="Calibri"/>
              </a:rPr>
              <a:t>/videos-resources/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13</a:t>
            </a:fld>
            <a:endParaRPr lang="en-US"/>
          </a:p>
        </p:txBody>
      </p:sp>
    </p:spTree>
    <p:extLst>
      <p:ext uri="{BB962C8B-B14F-4D97-AF65-F5344CB8AC3E}">
        <p14:creationId xmlns:p14="http://schemas.microsoft.com/office/powerpoint/2010/main" val="696068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We don’t want other kids to die.</a:t>
            </a:r>
          </a:p>
          <a:p>
            <a:r>
              <a:rPr lang="en-US" dirty="0">
                <a:ea typeface="Calibri"/>
                <a:cs typeface="Calibri"/>
              </a:rPr>
              <a:t>You can help by recognizing these signs of alcohol poisoning and getting help.</a:t>
            </a:r>
          </a:p>
          <a:p>
            <a:r>
              <a:rPr lang="en-US" dirty="0">
                <a:ea typeface="Calibri"/>
                <a:cs typeface="Calibri"/>
              </a:rPr>
              <a:t>Go through the list of what to look for.</a:t>
            </a:r>
          </a:p>
          <a:p>
            <a:endParaRPr lang="en-US" dirty="0">
              <a:ea typeface="Calibri"/>
              <a:cs typeface="Calibri"/>
            </a:endParaRPr>
          </a:p>
          <a:p>
            <a:endParaRPr lang="en-US" dirty="0">
              <a:ea typeface="Calibri"/>
              <a:cs typeface="Calibri"/>
            </a:endParaRPr>
          </a:p>
          <a:p>
            <a:r>
              <a:rPr lang="en-US" dirty="0">
                <a:ea typeface="Calibri"/>
                <a:cs typeface="Calibri"/>
              </a:rPr>
              <a:t>Additional-n/a</a:t>
            </a:r>
          </a:p>
          <a:p>
            <a:endParaRPr lang="en-US" dirty="0">
              <a:ea typeface="Calibri"/>
              <a:cs typeface="Calibri"/>
            </a:endParaRPr>
          </a:p>
          <a:p>
            <a:r>
              <a:rPr lang="en-US" b="1" dirty="0">
                <a:ea typeface="Calibri"/>
                <a:cs typeface="Calibri"/>
              </a:rPr>
              <a:t>Cue for next slide:</a:t>
            </a:r>
          </a:p>
          <a:p>
            <a:r>
              <a:rPr lang="en-US" dirty="0">
                <a:ea typeface="Calibri"/>
                <a:cs typeface="Calibri"/>
              </a:rPr>
              <a:t>Its also good to know what not to do- that’s on our next slide.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14</a:t>
            </a:fld>
            <a:endParaRPr lang="en-US"/>
          </a:p>
        </p:txBody>
      </p:sp>
    </p:spTree>
    <p:extLst>
      <p:ext uri="{BB962C8B-B14F-4D97-AF65-F5344CB8AC3E}">
        <p14:creationId xmlns:p14="http://schemas.microsoft.com/office/powerpoint/2010/main" val="2635266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Go through list of mistakes that can turn into a deadly situation</a:t>
            </a:r>
          </a:p>
          <a:p>
            <a:r>
              <a:rPr lang="en-US" dirty="0">
                <a:ea typeface="Calibri"/>
                <a:cs typeface="Calibri"/>
              </a:rPr>
              <a:t>Even doctors need special equipment to diagnose, don’t think you can tell how bad someone is by looking at them.</a:t>
            </a:r>
          </a:p>
          <a:p>
            <a:r>
              <a:rPr lang="en-US" dirty="0">
                <a:cs typeface="Calibri"/>
              </a:rPr>
              <a:t>Don’t wait to call for help.</a:t>
            </a:r>
            <a:endParaRPr lang="en-US" dirty="0"/>
          </a:p>
          <a:p>
            <a:r>
              <a:rPr lang="en-US" dirty="0"/>
              <a:t>BAC continues to rise- don't let them 'sleep it off’</a:t>
            </a:r>
          </a:p>
          <a:p>
            <a:endParaRPr lang="en-US" dirty="0"/>
          </a:p>
          <a:p>
            <a:r>
              <a:rPr lang="en-US" dirty="0"/>
              <a:t>Additional- n/a</a:t>
            </a:r>
          </a:p>
          <a:p>
            <a:endParaRPr lang="en-US" dirty="0"/>
          </a:p>
          <a:p>
            <a:r>
              <a:rPr lang="en-US" b="1" dirty="0"/>
              <a:t>Cue for next slide:</a:t>
            </a:r>
          </a:p>
          <a:p>
            <a:r>
              <a:rPr lang="en-US" dirty="0"/>
              <a:t>Lets recap a few things next.</a:t>
            </a:r>
          </a:p>
        </p:txBody>
      </p:sp>
      <p:sp>
        <p:nvSpPr>
          <p:cNvPr id="4" name="Slide Number Placeholder 3"/>
          <p:cNvSpPr>
            <a:spLocks noGrp="1"/>
          </p:cNvSpPr>
          <p:nvPr>
            <p:ph type="sldNum" sz="quarter" idx="5"/>
          </p:nvPr>
        </p:nvSpPr>
        <p:spPr/>
        <p:txBody>
          <a:bodyPr/>
          <a:lstStyle/>
          <a:p>
            <a:fld id="{958370D1-2FCD-4D3E-917A-F93C49862425}" type="slidenum">
              <a:rPr lang="en-US" smtClean="0"/>
              <a:t>15</a:t>
            </a:fld>
            <a:endParaRPr lang="en-US"/>
          </a:p>
        </p:txBody>
      </p:sp>
    </p:spTree>
    <p:extLst>
      <p:ext uri="{BB962C8B-B14F-4D97-AF65-F5344CB8AC3E}">
        <p14:creationId xmlns:p14="http://schemas.microsoft.com/office/powerpoint/2010/main" val="417212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Recap what to do- call 911</a:t>
            </a:r>
          </a:p>
          <a:p>
            <a:r>
              <a:rPr lang="en-US" dirty="0">
                <a:ea typeface="Calibri"/>
                <a:cs typeface="Calibri"/>
              </a:rPr>
              <a:t>Be prepared to answer questions about </a:t>
            </a:r>
            <a:r>
              <a:rPr lang="en-US" u="sng" dirty="0">
                <a:ea typeface="Calibri"/>
                <a:cs typeface="Calibri"/>
              </a:rPr>
              <a:t>what the person consumed-if you know; type of alcohol and how much</a:t>
            </a:r>
            <a:r>
              <a:rPr lang="en-US" dirty="0">
                <a:ea typeface="Calibri"/>
                <a:cs typeface="Calibri"/>
              </a:rPr>
              <a:t>.</a:t>
            </a:r>
          </a:p>
          <a:p>
            <a:r>
              <a:rPr lang="en-US" dirty="0">
                <a:ea typeface="Calibri"/>
                <a:cs typeface="Calibri"/>
              </a:rPr>
              <a:t>If you can safely do so, lay the person on their side- the Recovery Position- so any potential vomit will not choke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Stay &amp; Cooperate.</a:t>
            </a:r>
          </a:p>
          <a:p>
            <a:endParaRPr lang="en-US" dirty="0">
              <a:ea typeface="Calibri"/>
              <a:cs typeface="Calibri"/>
            </a:endParaRPr>
          </a:p>
          <a:p>
            <a:r>
              <a:rPr lang="en-US" b="1" dirty="0">
                <a:ea typeface="Calibri"/>
                <a:cs typeface="Calibri"/>
              </a:rPr>
              <a:t>Additional: </a:t>
            </a:r>
          </a:p>
          <a:p>
            <a:r>
              <a:rPr lang="en-US" dirty="0">
                <a:ea typeface="Calibri"/>
                <a:cs typeface="Calibri"/>
              </a:rPr>
              <a:t>Have you ever called 911 before? </a:t>
            </a:r>
          </a:p>
          <a:p>
            <a:r>
              <a:rPr lang="en-US" dirty="0">
                <a:ea typeface="Calibri"/>
                <a:cs typeface="Calibri"/>
              </a:rPr>
              <a:t>What kind of questions do they ask? (what is the emergency, your location, any special entrances to watch for, how are you helping the person in trouble, can someone meet the responders when they get there)</a:t>
            </a:r>
          </a:p>
          <a:p>
            <a:r>
              <a:rPr lang="en-US" dirty="0">
                <a:ea typeface="Calibri"/>
                <a:cs typeface="Calibri"/>
              </a:rPr>
              <a:t>Have you ever talked to a police officer before?</a:t>
            </a:r>
          </a:p>
          <a:p>
            <a:r>
              <a:rPr lang="en-US" dirty="0">
                <a:ea typeface="Calibri"/>
                <a:cs typeface="Calibri"/>
              </a:rPr>
              <a:t>What kind of questions do they ask? (name, age, address, phone number, what happened)</a:t>
            </a:r>
          </a:p>
          <a:p>
            <a:endParaRPr lang="en-US" dirty="0">
              <a:ea typeface="Calibri"/>
              <a:cs typeface="Calibri"/>
            </a:endParaRPr>
          </a:p>
          <a:p>
            <a:r>
              <a:rPr lang="en-US" b="1" dirty="0">
                <a:ea typeface="Calibri"/>
                <a:cs typeface="Calibri"/>
              </a:rPr>
              <a:t>Cue for next slide:</a:t>
            </a:r>
          </a:p>
          <a:p>
            <a:r>
              <a:rPr lang="en-US" dirty="0">
                <a:ea typeface="Calibri"/>
                <a:cs typeface="Calibri"/>
              </a:rPr>
              <a:t>Next is a little more information about immunity and talking to law enforcement.</a:t>
            </a:r>
          </a:p>
        </p:txBody>
      </p:sp>
      <p:sp>
        <p:nvSpPr>
          <p:cNvPr id="4" name="Slide Number Placeholder 3"/>
          <p:cNvSpPr>
            <a:spLocks noGrp="1"/>
          </p:cNvSpPr>
          <p:nvPr>
            <p:ph type="sldNum" sz="quarter" idx="5"/>
          </p:nvPr>
        </p:nvSpPr>
        <p:spPr/>
        <p:txBody>
          <a:bodyPr/>
          <a:lstStyle/>
          <a:p>
            <a:fld id="{958370D1-2FCD-4D3E-917A-F93C49862425}" type="slidenum">
              <a:rPr lang="en-US" smtClean="0"/>
              <a:t>16</a:t>
            </a:fld>
            <a:endParaRPr lang="en-US"/>
          </a:p>
        </p:txBody>
      </p:sp>
    </p:spTree>
    <p:extLst>
      <p:ext uri="{BB962C8B-B14F-4D97-AF65-F5344CB8AC3E}">
        <p14:creationId xmlns:p14="http://schemas.microsoft.com/office/powerpoint/2010/main" val="2612158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Students may have some concerns around talking to law enforcement.</a:t>
            </a:r>
          </a:p>
          <a:p>
            <a:r>
              <a:rPr lang="en-US" dirty="0"/>
              <a:t>This is a list of what to how to interact/what to expect. </a:t>
            </a:r>
          </a:p>
          <a:p>
            <a:r>
              <a:rPr lang="en-US" dirty="0"/>
              <a:t>Stay and cooperate.</a:t>
            </a:r>
          </a:p>
          <a:p>
            <a:endParaRPr lang="en-US" dirty="0"/>
          </a:p>
          <a:p>
            <a:r>
              <a:rPr lang="en-US" b="1" dirty="0"/>
              <a:t>Additional:</a:t>
            </a:r>
          </a:p>
          <a:p>
            <a:r>
              <a:rPr lang="en-US" sz="1200" kern="1200" dirty="0">
                <a:solidFill>
                  <a:schemeClr val="tx1"/>
                </a:solidFill>
                <a:effectLst/>
                <a:latin typeface="+mn-lt"/>
                <a:ea typeface="+mn-ea"/>
                <a:cs typeface="+mn-cs"/>
              </a:rPr>
              <a:t>Officers and EMS will want to know if anything else was consumed as far as prescription medication, illegal drugs, etc.  </a:t>
            </a:r>
            <a:r>
              <a:rPr lang="en-US" sz="1200" u="sng" kern="1200" dirty="0">
                <a:solidFill>
                  <a:schemeClr val="tx1"/>
                </a:solidFill>
                <a:effectLst/>
                <a:latin typeface="+mn-lt"/>
                <a:ea typeface="+mn-ea"/>
                <a:cs typeface="+mn-cs"/>
              </a:rPr>
              <a:t>EMS will need to know for treatment options</a:t>
            </a:r>
            <a:r>
              <a:rPr lang="en-US" sz="1200" kern="1200" dirty="0">
                <a:solidFill>
                  <a:schemeClr val="tx1"/>
                </a:solidFill>
                <a:effectLst/>
                <a:latin typeface="+mn-lt"/>
                <a:ea typeface="+mn-ea"/>
                <a:cs typeface="+mn-cs"/>
              </a:rPr>
              <a:t> and police officers may be asking if they are first to arrive. Officers may also ask about the student’s experience with alcohol and how often they drink:  weekly, monthly, infrequently, first time, etc. for health reasons.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Officers will ask for ID or personal information:  name, DOB, address, parents name/telephone number.  The information will be used to complete a report and contact parents if they are under 18 yrs old.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students are unsure about immunity and an officer’s familiarity with the Lifeline Law, when they call for help, they can ask "Does this qualify for the Lifeline Law immunity"?  The question is a segway into the officer's knowledge or lack thereof.  If the officer is not aware of the law, it is an opportunity for the caller to explain the law and the immunity which it provides.  The more details and specifics they know and share the better.  The officer will realize the caller knows what he is talking about.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most Indiana college campuses, the officers are very aware of the Lifeline law.  Some officers may take enforcement action if the "patient" is in possession of drugs which are not covered by the Lifeline Law.</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a:t>
            </a:r>
            <a:r>
              <a:rPr lang="en-US" sz="1200" kern="1200" dirty="0" err="1">
                <a:solidFill>
                  <a:schemeClr val="tx1"/>
                </a:solidFill>
                <a:effectLst/>
                <a:latin typeface="+mn-lt"/>
                <a:ea typeface="+mn-ea"/>
                <a:cs typeface="+mn-cs"/>
              </a:rPr>
              <a:t>iga.in.gov</a:t>
            </a:r>
            <a:r>
              <a:rPr lang="en-US" sz="1200" kern="1200" dirty="0">
                <a:solidFill>
                  <a:schemeClr val="tx1"/>
                </a:solidFill>
                <a:effectLst/>
                <a:latin typeface="+mn-lt"/>
                <a:ea typeface="+mn-ea"/>
                <a:cs typeface="+mn-cs"/>
              </a:rPr>
              <a:t>/legislative/2025/bills/senate/74/details </a:t>
            </a:r>
          </a:p>
          <a:p>
            <a:endParaRPr lang="en-US" sz="1200" kern="1200" dirty="0">
              <a:solidFill>
                <a:schemeClr val="tx1"/>
              </a:solidFill>
              <a:effectLst/>
              <a:latin typeface="+mn-lt"/>
              <a:ea typeface="+mn-ea"/>
              <a:cs typeface="+mn-cs"/>
            </a:endParaRPr>
          </a:p>
          <a:p>
            <a:r>
              <a:rPr lang="en-US" b="1" dirty="0">
                <a:ea typeface="Calibri"/>
                <a:cs typeface="Calibri"/>
              </a:rPr>
              <a:t>Cue for next slide:</a:t>
            </a:r>
          </a:p>
          <a:p>
            <a:r>
              <a:rPr lang="en-US" dirty="0">
                <a:ea typeface="Calibri"/>
                <a:cs typeface="Calibri"/>
              </a:rPr>
              <a:t>Its good to have a plan a be prepared. Next we have a pledge that you can make.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17</a:t>
            </a:fld>
            <a:endParaRPr lang="en-US"/>
          </a:p>
        </p:txBody>
      </p:sp>
    </p:spTree>
    <p:extLst>
      <p:ext uri="{BB962C8B-B14F-4D97-AF65-F5344CB8AC3E}">
        <p14:creationId xmlns:p14="http://schemas.microsoft.com/office/powerpoint/2010/main" val="2297871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Invite students to: </a:t>
            </a:r>
          </a:p>
          <a:p>
            <a:r>
              <a:rPr lang="en-US" b="0" dirty="0">
                <a:ea typeface="Calibri"/>
                <a:cs typeface="Calibri"/>
              </a:rPr>
              <a:t>Stand up and read this together</a:t>
            </a:r>
          </a:p>
          <a:p>
            <a:r>
              <a:rPr lang="en-US" dirty="0">
                <a:ea typeface="Calibri"/>
                <a:cs typeface="Calibri"/>
              </a:rPr>
              <a:t>Make the Pledge!</a:t>
            </a:r>
          </a:p>
          <a:p>
            <a:endParaRPr lang="en-US" dirty="0">
              <a:ea typeface="Calibri"/>
              <a:cs typeface="Calibri"/>
            </a:endParaRPr>
          </a:p>
          <a:p>
            <a:r>
              <a:rPr lang="en-US" b="1" dirty="0">
                <a:ea typeface="Calibri"/>
                <a:cs typeface="Calibri"/>
              </a:rPr>
              <a:t>Additional:</a:t>
            </a:r>
          </a:p>
          <a:p>
            <a:r>
              <a:rPr lang="en-US" dirty="0">
                <a:ea typeface="Calibri"/>
                <a:cs typeface="Calibri"/>
              </a:rPr>
              <a:t>Thank you for making a commitment to help your friends.</a:t>
            </a:r>
          </a:p>
          <a:p>
            <a:endParaRPr lang="en-US" dirty="0">
              <a:ea typeface="Calibri"/>
              <a:cs typeface="Calibri"/>
            </a:endParaRPr>
          </a:p>
          <a:p>
            <a:r>
              <a:rPr lang="en-US" b="1" dirty="0">
                <a:ea typeface="Calibri"/>
                <a:cs typeface="Calibri"/>
              </a:rPr>
              <a:t>Cue for next slide:</a:t>
            </a:r>
          </a:p>
          <a:p>
            <a:r>
              <a:rPr lang="en-US" dirty="0">
                <a:ea typeface="Calibri"/>
                <a:cs typeface="Calibri"/>
              </a:rPr>
              <a:t>Lets talk about any more ideas to be prepared.</a:t>
            </a:r>
          </a:p>
        </p:txBody>
      </p:sp>
      <p:sp>
        <p:nvSpPr>
          <p:cNvPr id="4" name="Slide Number Placeholder 3"/>
          <p:cNvSpPr>
            <a:spLocks noGrp="1"/>
          </p:cNvSpPr>
          <p:nvPr>
            <p:ph type="sldNum" sz="quarter" idx="5"/>
          </p:nvPr>
        </p:nvSpPr>
        <p:spPr/>
        <p:txBody>
          <a:bodyPr/>
          <a:lstStyle/>
          <a:p>
            <a:fld id="{958370D1-2FCD-4D3E-917A-F93C49862425}" type="slidenum">
              <a:rPr lang="en-US" smtClean="0"/>
              <a:t>18</a:t>
            </a:fld>
            <a:endParaRPr lang="en-US"/>
          </a:p>
        </p:txBody>
      </p:sp>
    </p:spTree>
    <p:extLst>
      <p:ext uri="{BB962C8B-B14F-4D97-AF65-F5344CB8AC3E}">
        <p14:creationId xmlns:p14="http://schemas.microsoft.com/office/powerpoint/2010/main" val="3823307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Any ideas that students might offer.</a:t>
            </a:r>
          </a:p>
          <a:p>
            <a:r>
              <a:rPr lang="en-US" dirty="0">
                <a:ea typeface="Calibri"/>
                <a:cs typeface="Calibri"/>
              </a:rPr>
              <a:t>What is your plan to make good decision?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Talk to your friends and trusted adults.</a:t>
            </a:r>
          </a:p>
          <a:p>
            <a:endParaRPr lang="en-US" dirty="0">
              <a:ea typeface="Calibri"/>
              <a:cs typeface="Calibri"/>
            </a:endParaRPr>
          </a:p>
          <a:p>
            <a:endParaRPr lang="en-US" dirty="0">
              <a:ea typeface="Calibri"/>
              <a:cs typeface="Calibri"/>
            </a:endParaRPr>
          </a:p>
          <a:p>
            <a:r>
              <a:rPr lang="en-US" b="1" dirty="0">
                <a:ea typeface="Calibri"/>
                <a:cs typeface="Calibri"/>
              </a:rPr>
              <a:t>Additional:</a:t>
            </a:r>
          </a:p>
          <a:p>
            <a:r>
              <a:rPr lang="en-US" dirty="0">
                <a:ea typeface="Calibri"/>
                <a:cs typeface="Calibri"/>
              </a:rPr>
              <a:t>Only go to parties that you think will be safe.</a:t>
            </a:r>
          </a:p>
          <a:p>
            <a:r>
              <a:rPr lang="en-US" dirty="0">
                <a:ea typeface="Calibri"/>
                <a:cs typeface="Calibri"/>
              </a:rPr>
              <a:t>Make plans with friends ahead of time about alcohol and protecting each other.</a:t>
            </a:r>
          </a:p>
          <a:p>
            <a:r>
              <a:rPr lang="en-US" dirty="0">
                <a:ea typeface="Calibri"/>
                <a:cs typeface="Calibri"/>
              </a:rPr>
              <a:t>Talk to a parent/adult to get advice about friends who might be drinking.</a:t>
            </a:r>
          </a:p>
          <a:p>
            <a:r>
              <a:rPr lang="en-US" dirty="0">
                <a:ea typeface="Calibri"/>
                <a:cs typeface="Calibri"/>
              </a:rPr>
              <a:t>Have a parent/adult that you can call for help.</a:t>
            </a:r>
          </a:p>
          <a:p>
            <a:endParaRPr lang="en-US" dirty="0">
              <a:ea typeface="Calibri"/>
              <a:cs typeface="Calibri"/>
            </a:endParaRPr>
          </a:p>
          <a:p>
            <a:r>
              <a:rPr lang="en-US" b="1" dirty="0">
                <a:ea typeface="Calibri"/>
                <a:cs typeface="Calibri"/>
              </a:rPr>
              <a:t>Cue for next slide:</a:t>
            </a:r>
          </a:p>
          <a:p>
            <a:r>
              <a:rPr lang="en-US" dirty="0">
                <a:ea typeface="Calibri"/>
                <a:cs typeface="Calibri"/>
              </a:rPr>
              <a:t>Next are a few resources if you want to learn more.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19</a:t>
            </a:fld>
            <a:endParaRPr lang="en-US"/>
          </a:p>
        </p:txBody>
      </p:sp>
    </p:spTree>
    <p:extLst>
      <p:ext uri="{BB962C8B-B14F-4D97-AF65-F5344CB8AC3E}">
        <p14:creationId xmlns:p14="http://schemas.microsoft.com/office/powerpoint/2010/main" val="2293409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Resources for more info</a:t>
            </a:r>
          </a:p>
          <a:p>
            <a:r>
              <a:rPr lang="en-US" dirty="0"/>
              <a:t>QR code goes to MGD website</a:t>
            </a:r>
          </a:p>
          <a:p>
            <a:endParaRPr lang="en-US" dirty="0"/>
          </a:p>
          <a:p>
            <a:r>
              <a:rPr lang="en-US" dirty="0"/>
              <a:t>Additional- n/a</a:t>
            </a:r>
          </a:p>
          <a:p>
            <a:endParaRPr lang="en-US" dirty="0"/>
          </a:p>
          <a:p>
            <a:endParaRPr lang="en-US" dirty="0"/>
          </a:p>
          <a:p>
            <a:r>
              <a:rPr lang="en-US" b="1" dirty="0"/>
              <a:t>Cue for next slide:</a:t>
            </a:r>
          </a:p>
          <a:p>
            <a:r>
              <a:rPr lang="en-US" dirty="0"/>
              <a:t> MGD social media</a:t>
            </a:r>
          </a:p>
        </p:txBody>
      </p:sp>
      <p:sp>
        <p:nvSpPr>
          <p:cNvPr id="4" name="Slide Number Placeholder 3"/>
          <p:cNvSpPr>
            <a:spLocks noGrp="1"/>
          </p:cNvSpPr>
          <p:nvPr>
            <p:ph type="sldNum" sz="quarter" idx="5"/>
          </p:nvPr>
        </p:nvSpPr>
        <p:spPr/>
        <p:txBody>
          <a:bodyPr/>
          <a:lstStyle/>
          <a:p>
            <a:fld id="{958370D1-2FCD-4D3E-917A-F93C49862425}" type="slidenum">
              <a:rPr lang="en-US" smtClean="0"/>
              <a:t>20</a:t>
            </a:fld>
            <a:endParaRPr lang="en-US"/>
          </a:p>
        </p:txBody>
      </p:sp>
    </p:spTree>
    <p:extLst>
      <p:ext uri="{BB962C8B-B14F-4D97-AF65-F5344CB8AC3E}">
        <p14:creationId xmlns:p14="http://schemas.microsoft.com/office/powerpoint/2010/main" val="3954522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If you want to share or see any stories, check out the MGD social media</a:t>
            </a:r>
          </a:p>
          <a:p>
            <a:endParaRPr lang="en-US" dirty="0">
              <a:ea typeface="Calibri"/>
              <a:cs typeface="Calibri"/>
            </a:endParaRPr>
          </a:p>
          <a:p>
            <a:r>
              <a:rPr lang="en-US" b="1" dirty="0">
                <a:ea typeface="Calibri"/>
                <a:cs typeface="Calibri"/>
              </a:rPr>
              <a:t>Additional:</a:t>
            </a:r>
          </a:p>
          <a:p>
            <a:r>
              <a:rPr lang="en-US" dirty="0">
                <a:ea typeface="Calibri"/>
                <a:cs typeface="Calibri"/>
              </a:rPr>
              <a:t>To share a story and request anonymity, send it by email to: </a:t>
            </a:r>
            <a:r>
              <a:rPr lang="en-US" dirty="0" err="1">
                <a:ea typeface="Calibri"/>
                <a:cs typeface="Calibri"/>
              </a:rPr>
              <a:t>mwhelchel@indysb.org</a:t>
            </a:r>
            <a:r>
              <a:rPr lang="en-US" dirty="0">
                <a:ea typeface="Calibri"/>
                <a:cs typeface="Calibri"/>
              </a:rPr>
              <a:t> </a:t>
            </a:r>
          </a:p>
          <a:p>
            <a:endParaRPr lang="en-US" dirty="0">
              <a:ea typeface="Calibri"/>
              <a:cs typeface="Calibri"/>
            </a:endParaRPr>
          </a:p>
          <a:p>
            <a:r>
              <a:rPr lang="en-US" b="1" dirty="0">
                <a:ea typeface="Calibri"/>
                <a:cs typeface="Calibri"/>
              </a:rPr>
              <a:t>Cue for next slide</a:t>
            </a:r>
            <a:r>
              <a:rPr lang="en-US" dirty="0">
                <a:ea typeface="Calibri"/>
                <a:cs typeface="Calibri"/>
              </a:rPr>
              <a:t>: </a:t>
            </a:r>
          </a:p>
          <a:p>
            <a:r>
              <a:rPr lang="en-US" dirty="0">
                <a:ea typeface="Calibri"/>
                <a:cs typeface="Calibri"/>
              </a:rPr>
              <a:t>Evaluation form, then optional activity</a:t>
            </a:r>
            <a:br>
              <a:rPr lang="en-US" dirty="0">
                <a:ea typeface="Calibri"/>
                <a:cs typeface="Calibri"/>
              </a:rPr>
            </a:br>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21</a:t>
            </a:fld>
            <a:endParaRPr lang="en-US"/>
          </a:p>
        </p:txBody>
      </p:sp>
    </p:spTree>
    <p:extLst>
      <p:ext uri="{BB962C8B-B14F-4D97-AF65-F5344CB8AC3E}">
        <p14:creationId xmlns:p14="http://schemas.microsoft.com/office/powerpoint/2010/main" val="37852606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B3F4D-8547-4C67-BD1E-2E4050F49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34617-1D60-E723-2CF9-189B4E346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6D014-38F1-4F7C-A4A8-A09122DFCA8D}"/>
              </a:ext>
            </a:extLst>
          </p:cNvPr>
          <p:cNvSpPr>
            <a:spLocks noGrp="1"/>
          </p:cNvSpPr>
          <p:nvPr>
            <p:ph type="body" idx="1"/>
          </p:nvPr>
        </p:nvSpPr>
        <p:spPr/>
        <p:txBody>
          <a:bodyPr/>
          <a:lstStyle/>
          <a:p>
            <a:r>
              <a:rPr lang="en-US" dirty="0">
                <a:ea typeface="Calibri"/>
                <a:cs typeface="Calibri"/>
              </a:rPr>
              <a:t>Use QR code</a:t>
            </a:r>
          </a:p>
          <a:p>
            <a:endParaRPr lang="en-US" dirty="0">
              <a:ea typeface="Calibri"/>
              <a:cs typeface="Calibri"/>
            </a:endParaRPr>
          </a:p>
          <a:p>
            <a:r>
              <a:rPr lang="en-US" dirty="0">
                <a:ea typeface="Calibri"/>
                <a:cs typeface="Calibri"/>
              </a:rPr>
              <a:t>Or send feedback to:</a:t>
            </a:r>
          </a:p>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indianayouthservicesassociation.formstack.com</a:t>
            </a:r>
            <a:r>
              <a:rPr lang="en-US" sz="1200" b="0" i="0" kern="1200" dirty="0">
                <a:solidFill>
                  <a:schemeClr val="tx1"/>
                </a:solidFill>
                <a:effectLst/>
                <a:latin typeface="+mn-lt"/>
                <a:ea typeface="+mn-ea"/>
                <a:cs typeface="+mn-cs"/>
              </a:rPr>
              <a:t>/forms/</a:t>
            </a:r>
            <a:r>
              <a:rPr lang="en-US" sz="1200" b="0" i="0" kern="1200" dirty="0" err="1">
                <a:solidFill>
                  <a:schemeClr val="tx1"/>
                </a:solidFill>
                <a:effectLst/>
                <a:latin typeface="+mn-lt"/>
                <a:ea typeface="+mn-ea"/>
                <a:cs typeface="+mn-cs"/>
              </a:rPr>
              <a:t>mgd_awareness_presentation</a:t>
            </a:r>
            <a:endParaRPr lang="en-US" sz="1200" b="0" i="0" kern="1200" dirty="0">
              <a:solidFill>
                <a:schemeClr val="tx1"/>
              </a:solidFill>
              <a:effectLst/>
              <a:latin typeface="+mn-lt"/>
              <a:ea typeface="+mn-ea"/>
              <a:cs typeface="+mn-cs"/>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EBA3E0CF-E50B-0B25-DA6D-CAE1DB54CF64}"/>
              </a:ext>
            </a:extLst>
          </p:cNvPr>
          <p:cNvSpPr>
            <a:spLocks noGrp="1"/>
          </p:cNvSpPr>
          <p:nvPr>
            <p:ph type="sldNum" sz="quarter" idx="5"/>
          </p:nvPr>
        </p:nvSpPr>
        <p:spPr/>
        <p:txBody>
          <a:bodyPr/>
          <a:lstStyle/>
          <a:p>
            <a:fld id="{958370D1-2FCD-4D3E-917A-F93C49862425}" type="slidenum">
              <a:rPr lang="en-US" smtClean="0"/>
              <a:t>22</a:t>
            </a:fld>
            <a:endParaRPr lang="en-US"/>
          </a:p>
        </p:txBody>
      </p:sp>
    </p:spTree>
    <p:extLst>
      <p:ext uri="{BB962C8B-B14F-4D97-AF65-F5344CB8AC3E}">
        <p14:creationId xmlns:p14="http://schemas.microsoft.com/office/powerpoint/2010/main" val="2624454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Discussion:</a:t>
            </a:r>
          </a:p>
          <a:p>
            <a:r>
              <a:rPr lang="en-US" dirty="0"/>
              <a:t>Read poster activity.</a:t>
            </a:r>
          </a:p>
          <a:p>
            <a:r>
              <a:rPr lang="en-US" dirty="0"/>
              <a:t>Share posters in your school.</a:t>
            </a:r>
          </a:p>
          <a:p>
            <a:endParaRPr lang="en-US" dirty="0"/>
          </a:p>
          <a:p>
            <a:r>
              <a:rPr lang="en-US" dirty="0"/>
              <a:t>Or send posters to IYSA: </a:t>
            </a:r>
            <a:r>
              <a:rPr lang="en-US" dirty="0" err="1"/>
              <a:t>mwhelchel@indysb.org</a:t>
            </a:r>
            <a:endParaRPr lang="en-US" dirty="0"/>
          </a:p>
          <a:p>
            <a:endParaRPr lang="en-US" dirty="0"/>
          </a:p>
          <a:p>
            <a:r>
              <a:rPr lang="en-US" b="1" dirty="0"/>
              <a:t>Additional activities:</a:t>
            </a:r>
          </a:p>
          <a:p>
            <a:r>
              <a:rPr lang="en-US" dirty="0"/>
              <a:t>Spread awareness on social media</a:t>
            </a:r>
          </a:p>
          <a:p>
            <a:r>
              <a:rPr lang="en-US" dirty="0"/>
              <a:t>Create more awareness at your school by having a campaign for MGD.</a:t>
            </a:r>
          </a:p>
          <a:p>
            <a:r>
              <a:rPr lang="en-US" dirty="0"/>
              <a:t>Example: Carmel high school, has had t-shirts, scholarships, and soccer games dedicated to MGD awareness</a:t>
            </a:r>
          </a:p>
        </p:txBody>
      </p:sp>
      <p:sp>
        <p:nvSpPr>
          <p:cNvPr id="4" name="Slide Number Placeholder 3"/>
          <p:cNvSpPr>
            <a:spLocks noGrp="1"/>
          </p:cNvSpPr>
          <p:nvPr>
            <p:ph type="sldNum" sz="quarter" idx="5"/>
          </p:nvPr>
        </p:nvSpPr>
        <p:spPr/>
        <p:txBody>
          <a:bodyPr/>
          <a:lstStyle/>
          <a:p>
            <a:fld id="{958370D1-2FCD-4D3E-917A-F93C49862425}" type="slidenum">
              <a:rPr lang="en-US" smtClean="0"/>
              <a:t>23</a:t>
            </a:fld>
            <a:endParaRPr lang="en-US"/>
          </a:p>
        </p:txBody>
      </p:sp>
    </p:spTree>
    <p:extLst>
      <p:ext uri="{BB962C8B-B14F-4D97-AF65-F5344CB8AC3E}">
        <p14:creationId xmlns:p14="http://schemas.microsoft.com/office/powerpoint/2010/main" val="2484721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71E4-0551-371C-84EA-01C36977B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7CC0B-2DC7-4DA9-34CA-E9AEAD466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29B67-C15C-5C07-3EDE-F029701E393D}"/>
              </a:ext>
            </a:extLst>
          </p:cNvPr>
          <p:cNvSpPr>
            <a:spLocks noGrp="1"/>
          </p:cNvSpPr>
          <p:nvPr>
            <p:ph type="body" idx="1"/>
          </p:nvPr>
        </p:nvSpPr>
        <p:spPr/>
        <p:txBody>
          <a:bodyPr/>
          <a:lstStyle/>
          <a:p>
            <a:r>
              <a:rPr lang="en-US" b="1" dirty="0"/>
              <a:t>end</a:t>
            </a:r>
            <a:endParaRPr lang="en-US" dirty="0"/>
          </a:p>
        </p:txBody>
      </p:sp>
      <p:sp>
        <p:nvSpPr>
          <p:cNvPr id="4" name="Slide Number Placeholder 3">
            <a:extLst>
              <a:ext uri="{FF2B5EF4-FFF2-40B4-BE49-F238E27FC236}">
                <a16:creationId xmlns:a16="http://schemas.microsoft.com/office/drawing/2014/main" id="{7CA0ED50-20F1-857D-A137-BDAAC5443A07}"/>
              </a:ext>
            </a:extLst>
          </p:cNvPr>
          <p:cNvSpPr>
            <a:spLocks noGrp="1"/>
          </p:cNvSpPr>
          <p:nvPr>
            <p:ph type="sldNum" sz="quarter" idx="5"/>
          </p:nvPr>
        </p:nvSpPr>
        <p:spPr/>
        <p:txBody>
          <a:bodyPr/>
          <a:lstStyle/>
          <a:p>
            <a:fld id="{958370D1-2FCD-4D3E-917A-F93C49862425}" type="slidenum">
              <a:rPr lang="en-US" smtClean="0"/>
              <a:t>24</a:t>
            </a:fld>
            <a:endParaRPr lang="en-US"/>
          </a:p>
        </p:txBody>
      </p:sp>
    </p:spTree>
    <p:extLst>
      <p:ext uri="{BB962C8B-B14F-4D97-AF65-F5344CB8AC3E}">
        <p14:creationId xmlns:p14="http://schemas.microsoft.com/office/powerpoint/2010/main" val="162560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between long version &amp; short version</a:t>
            </a:r>
          </a:p>
          <a:p>
            <a:endParaRPr lang="en-US" dirty="0"/>
          </a:p>
        </p:txBody>
      </p:sp>
      <p:sp>
        <p:nvSpPr>
          <p:cNvPr id="4" name="Slide Number Placeholder 3"/>
          <p:cNvSpPr>
            <a:spLocks noGrp="1"/>
          </p:cNvSpPr>
          <p:nvPr>
            <p:ph type="sldNum" sz="quarter" idx="5"/>
          </p:nvPr>
        </p:nvSpPr>
        <p:spPr/>
        <p:txBody>
          <a:bodyPr/>
          <a:lstStyle/>
          <a:p>
            <a:fld id="{958370D1-2FCD-4D3E-917A-F93C49862425}" type="slidenum">
              <a:rPr lang="en-US" smtClean="0"/>
              <a:t>25</a:t>
            </a:fld>
            <a:endParaRPr lang="en-US"/>
          </a:p>
        </p:txBody>
      </p:sp>
    </p:spTree>
    <p:extLst>
      <p:ext uri="{BB962C8B-B14F-4D97-AF65-F5344CB8AC3E}">
        <p14:creationId xmlns:p14="http://schemas.microsoft.com/office/powerpoint/2010/main" val="4214706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Dear presenter:</a:t>
            </a:r>
          </a:p>
          <a:p>
            <a:r>
              <a:rPr lang="en-US" dirty="0"/>
              <a:t>This presentation has been given to you to help educate Indiana youth about the Lifeline Law and dangers of underage drinking. </a:t>
            </a:r>
          </a:p>
          <a:p>
            <a:r>
              <a:rPr lang="en-US" dirty="0"/>
              <a:t>Notes are provided to help you guide the conversation and an activity.</a:t>
            </a:r>
          </a:p>
          <a:p>
            <a:r>
              <a:rPr lang="en-US" dirty="0"/>
              <a:t>Any discussion about alcohol is not intended to promote underage drinking, it it intended to educate young adults about the dangers related to alcohol consumption.</a:t>
            </a:r>
          </a:p>
          <a:p>
            <a:endParaRPr lang="en-US" dirty="0"/>
          </a:p>
          <a:p>
            <a:r>
              <a:rPr lang="en-US" dirty="0"/>
              <a:t>Please adjust the slides and discussion to best educate your audience.</a:t>
            </a:r>
          </a:p>
          <a:p>
            <a:r>
              <a:rPr lang="en-US" dirty="0"/>
              <a:t>For questions, reach out to Michele: </a:t>
            </a:r>
            <a:r>
              <a:rPr lang="en-US" dirty="0" err="1"/>
              <a:t>mwhelchel@indysb.org</a:t>
            </a:r>
            <a:r>
              <a:rPr lang="en-US" dirty="0"/>
              <a:t> </a:t>
            </a:r>
          </a:p>
        </p:txBody>
      </p:sp>
      <p:sp>
        <p:nvSpPr>
          <p:cNvPr id="4" name="Slide Number Placeholder 3"/>
          <p:cNvSpPr>
            <a:spLocks noGrp="1"/>
          </p:cNvSpPr>
          <p:nvPr>
            <p:ph type="sldNum" sz="quarter" idx="5"/>
          </p:nvPr>
        </p:nvSpPr>
        <p:spPr/>
        <p:txBody>
          <a:bodyPr/>
          <a:lstStyle/>
          <a:p>
            <a:fld id="{958370D1-2FCD-4D3E-917A-F93C49862425}" type="slidenum">
              <a:rPr lang="en-US" smtClean="0"/>
              <a:t>26</a:t>
            </a:fld>
            <a:endParaRPr lang="en-US"/>
          </a:p>
        </p:txBody>
      </p:sp>
    </p:spTree>
    <p:extLst>
      <p:ext uri="{BB962C8B-B14F-4D97-AF65-F5344CB8AC3E}">
        <p14:creationId xmlns:p14="http://schemas.microsoft.com/office/powerpoint/2010/main" val="2271650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64CE-4DDF-89FB-FF3F-1F27037E9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54798-6BA9-B629-DDEE-1E92CF2BB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E20C1-8EB8-F128-8FC1-21A71FC069EA}"/>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Can someone read this?</a:t>
            </a:r>
          </a:p>
          <a:p>
            <a:r>
              <a:rPr lang="en-US" dirty="0">
                <a:ea typeface="Calibri"/>
                <a:cs typeface="Calibri"/>
              </a:rPr>
              <a:t>What do you think it means?</a:t>
            </a:r>
            <a:br>
              <a:rPr lang="en-US" dirty="0">
                <a:ea typeface="Calibri"/>
                <a:cs typeface="Calibri"/>
              </a:rPr>
            </a:br>
            <a:r>
              <a:rPr lang="en-US" dirty="0">
                <a:ea typeface="Calibri"/>
                <a:cs typeface="Calibri"/>
              </a:rPr>
              <a:t>Do you understand the word ‘amnesty’? (that means you will be protected from prosecution, or being charged with a crime such as underage drinking)</a:t>
            </a:r>
          </a:p>
          <a:p>
            <a:r>
              <a:rPr lang="en-US" dirty="0">
                <a:ea typeface="Calibri"/>
                <a:cs typeface="Calibri"/>
              </a:rPr>
              <a:t>Who is a ”person in need”? (this is a person who is sick, injured, assaulted, had too much to drink, etc.. i.e. the person you would be getting help for if you called 911)</a:t>
            </a:r>
          </a:p>
          <a:p>
            <a:r>
              <a:rPr lang="en-US" dirty="0">
                <a:ea typeface="Calibri"/>
                <a:cs typeface="Calibri"/>
              </a:rPr>
              <a:t>Why is this law important? (this is about harm reduction, to save lives in case kids are afraid they would get in trouble if they call for help)</a:t>
            </a:r>
          </a:p>
          <a:p>
            <a:r>
              <a:rPr lang="en-US" dirty="0">
                <a:ea typeface="Calibri"/>
                <a:cs typeface="Calibri"/>
              </a:rPr>
              <a:t>Do you know who makes this kind of law? (it is from our state law-makers, Senators and Representatives; it started with SB 227 in 2012 and then SB 74 was added in 2025)</a:t>
            </a:r>
          </a:p>
          <a:p>
            <a:r>
              <a:rPr lang="en-US" dirty="0">
                <a:ea typeface="Calibri"/>
                <a:cs typeface="Calibri"/>
              </a:rPr>
              <a:t>Is this something you can remember; call, stay, cooperate?</a:t>
            </a:r>
          </a:p>
          <a:p>
            <a:r>
              <a:rPr lang="en-US" dirty="0">
                <a:ea typeface="Calibri"/>
                <a:cs typeface="Calibri"/>
              </a:rPr>
              <a:t>Why is it important to Stay &amp; Cooperate?  What does that mean? (this is required for amnesty; you will need to talk to first responders and police who come to help; stay calm and answer questions )</a:t>
            </a:r>
          </a:p>
          <a:p>
            <a:r>
              <a:rPr lang="en-US" dirty="0">
                <a:ea typeface="Calibri"/>
                <a:cs typeface="Calibri"/>
              </a:rPr>
              <a:t>Did you know that you can text 911 for help? (voice is preferred, but texting is ok if that’s what you need to do. Indiana was one for the first states to have texting to 911- cool!)</a:t>
            </a:r>
          </a:p>
          <a:p>
            <a:endParaRPr lang="en-US" dirty="0">
              <a:ea typeface="Calibri"/>
              <a:cs typeface="Calibri"/>
            </a:endParaRPr>
          </a:p>
          <a:p>
            <a:r>
              <a:rPr lang="en-US" b="1" dirty="0">
                <a:ea typeface="Calibri"/>
                <a:cs typeface="Calibri"/>
              </a:rPr>
              <a:t>Additional info:</a:t>
            </a:r>
          </a:p>
          <a:p>
            <a:r>
              <a:rPr lang="en-US" dirty="0">
                <a:ea typeface="Calibri"/>
                <a:cs typeface="Calibri"/>
              </a:rPr>
              <a:t>The Indiana Lifeline Law was first established with the help of Senator Jim Merritt in 2012.</a:t>
            </a:r>
            <a:br>
              <a:rPr lang="en-US" dirty="0">
                <a:ea typeface="Calibri"/>
                <a:cs typeface="Calibri"/>
              </a:rPr>
            </a:br>
            <a:r>
              <a:rPr lang="en-US" dirty="0">
                <a:ea typeface="Calibri"/>
                <a:cs typeface="Calibri"/>
              </a:rPr>
              <a:t>It did not originally include amnesty for the person in need (i.e. the person who was had too much to drink), but this was corrected in 2025 with SB 74 which added amnesty for the person in need.</a:t>
            </a:r>
          </a:p>
          <a:p>
            <a:r>
              <a:rPr lang="en-US" dirty="0">
                <a:ea typeface="Calibri"/>
                <a:cs typeface="Calibri"/>
              </a:rPr>
              <a:t>Some other states have similar laws, but it is not nationwide. Each state has specific guidelines. This is good to know if/when you go to college or are visiting outside of Indiana.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Some students may see the limitations. It protects them from “many related drinking offenses” but not from all crimes; yes this might seem a little unclear. Underage drinking is usually the biggest worry for those thinking about calling. Students may not have amnesty from other consequences such as getting in trouble with a sports team, club, or other school related expectations. This is where we can reiterate that we are not saying it is ok to drink underage; but we are letting them know that a friend could die if they do not seek help and they will not be charged with the crime of underage drinking.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This presentation will focus on alcohol consumption. But the law also applies to getting help if there was a crime or sexual assault. </a:t>
            </a:r>
          </a:p>
          <a:p>
            <a:endParaRPr lang="en-US" dirty="0">
              <a:ea typeface="Calibri"/>
              <a:cs typeface="Calibri"/>
            </a:endParaRPr>
          </a:p>
          <a:p>
            <a:r>
              <a:rPr lang="en-US" dirty="0">
                <a:ea typeface="Calibri"/>
                <a:cs typeface="Calibri"/>
              </a:rPr>
              <a:t>https://www.911.gov/newsletters/issue-9/national-annual-report-reveals-ng911-text-to-911-progress/#:~:text=Thirty%2Dthree%20states%20reported%20having,states%20in%20the%20calendar%20year</a:t>
            </a:r>
          </a:p>
          <a:p>
            <a:r>
              <a:rPr lang="en-US" dirty="0">
                <a:ea typeface="Calibri"/>
                <a:cs typeface="Calibri"/>
              </a:rPr>
              <a:t>http://</a:t>
            </a:r>
            <a:r>
              <a:rPr lang="en-US" dirty="0" err="1">
                <a:ea typeface="Calibri"/>
                <a:cs typeface="Calibri"/>
              </a:rPr>
              <a:t>indianalifeline.org</a:t>
            </a:r>
            <a:r>
              <a:rPr lang="en-US" dirty="0">
                <a:ea typeface="Calibri"/>
                <a:cs typeface="Calibri"/>
              </a:rPr>
              <a:t>/</a:t>
            </a:r>
          </a:p>
          <a:p>
            <a:endParaRPr lang="en-US" dirty="0">
              <a:ea typeface="Calibri"/>
              <a:cs typeface="Calibri"/>
            </a:endParaRPr>
          </a:p>
          <a:p>
            <a:r>
              <a:rPr lang="en-US" b="1" dirty="0">
                <a:ea typeface="Calibri"/>
                <a:cs typeface="Calibri"/>
              </a:rPr>
              <a:t>Cue for next slide:</a:t>
            </a:r>
          </a:p>
          <a:p>
            <a:r>
              <a:rPr lang="en-US" dirty="0">
                <a:ea typeface="Calibri"/>
                <a:cs typeface="Calibri"/>
              </a:rPr>
              <a:t>Next let’s talk about knowing when to call for help.</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7990F5B6-AED8-1CD4-F19B-468C14D2A71F}"/>
              </a:ext>
            </a:extLst>
          </p:cNvPr>
          <p:cNvSpPr>
            <a:spLocks noGrp="1"/>
          </p:cNvSpPr>
          <p:nvPr>
            <p:ph type="sldNum" sz="quarter" idx="5"/>
          </p:nvPr>
        </p:nvSpPr>
        <p:spPr/>
        <p:txBody>
          <a:bodyPr/>
          <a:lstStyle/>
          <a:p>
            <a:fld id="{958370D1-2FCD-4D3E-917A-F93C49862425}" type="slidenum">
              <a:rPr lang="en-US" smtClean="0"/>
              <a:t>27</a:t>
            </a:fld>
            <a:endParaRPr lang="en-US"/>
          </a:p>
        </p:txBody>
      </p:sp>
    </p:spTree>
    <p:extLst>
      <p:ext uri="{BB962C8B-B14F-4D97-AF65-F5344CB8AC3E}">
        <p14:creationId xmlns:p14="http://schemas.microsoft.com/office/powerpoint/2010/main" val="1558982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We don’t want other kids to die.</a:t>
            </a:r>
          </a:p>
          <a:p>
            <a:r>
              <a:rPr lang="en-US" dirty="0">
                <a:ea typeface="Calibri"/>
                <a:cs typeface="Calibri"/>
              </a:rPr>
              <a:t>You can help by recognizing these signs of alcohol poisoning and getting help.</a:t>
            </a:r>
          </a:p>
          <a:p>
            <a:r>
              <a:rPr lang="en-US" dirty="0">
                <a:ea typeface="Calibri"/>
                <a:cs typeface="Calibri"/>
              </a:rPr>
              <a:t>Go through the list of what to look for </a:t>
            </a:r>
          </a:p>
          <a:p>
            <a:endParaRPr lang="en-US" dirty="0">
              <a:ea typeface="Calibri"/>
              <a:cs typeface="Calibri"/>
            </a:endParaRPr>
          </a:p>
          <a:p>
            <a:endParaRPr lang="en-US" dirty="0">
              <a:ea typeface="Calibri"/>
              <a:cs typeface="Calibri"/>
            </a:endParaRPr>
          </a:p>
          <a:p>
            <a:r>
              <a:rPr lang="en-US" dirty="0">
                <a:ea typeface="Calibri"/>
                <a:cs typeface="Calibri"/>
              </a:rPr>
              <a:t>Additional-n/a</a:t>
            </a:r>
          </a:p>
          <a:p>
            <a:endParaRPr lang="en-US" dirty="0">
              <a:ea typeface="Calibri"/>
              <a:cs typeface="Calibri"/>
            </a:endParaRPr>
          </a:p>
          <a:p>
            <a:r>
              <a:rPr lang="en-US" b="1" dirty="0">
                <a:ea typeface="Calibri"/>
                <a:cs typeface="Calibri"/>
              </a:rPr>
              <a:t>Cue for next slide:</a:t>
            </a:r>
          </a:p>
          <a:p>
            <a:r>
              <a:rPr lang="en-US" dirty="0">
                <a:ea typeface="Calibri"/>
                <a:cs typeface="Calibri"/>
              </a:rPr>
              <a:t>Its also good to know what not to do- that’s on our next slide.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28</a:t>
            </a:fld>
            <a:endParaRPr lang="en-US"/>
          </a:p>
        </p:txBody>
      </p:sp>
    </p:spTree>
    <p:extLst>
      <p:ext uri="{BB962C8B-B14F-4D97-AF65-F5344CB8AC3E}">
        <p14:creationId xmlns:p14="http://schemas.microsoft.com/office/powerpoint/2010/main" val="2635266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a:t>
            </a:r>
          </a:p>
          <a:p>
            <a:r>
              <a:rPr lang="en-US" dirty="0">
                <a:ea typeface="Calibri"/>
                <a:cs typeface="Calibri"/>
              </a:rPr>
              <a:t>Go through list of mistakes that can turn into a deadly situation</a:t>
            </a:r>
          </a:p>
          <a:p>
            <a:r>
              <a:rPr lang="en-US" dirty="0">
                <a:ea typeface="Calibri"/>
                <a:cs typeface="Calibri"/>
              </a:rPr>
              <a:t>Even doctors need special equipment to diagnose, don’t think you can tell how bad someone is by looking at them.</a:t>
            </a:r>
          </a:p>
          <a:p>
            <a:r>
              <a:rPr lang="en-US" dirty="0">
                <a:cs typeface="Calibri"/>
              </a:rPr>
              <a:t>Don’t wait to call for help.</a:t>
            </a:r>
            <a:endParaRPr lang="en-US" dirty="0"/>
          </a:p>
          <a:p>
            <a:r>
              <a:rPr lang="en-US" dirty="0"/>
              <a:t>BAC continues to rise- don't let them 'sleep it off’</a:t>
            </a:r>
          </a:p>
          <a:p>
            <a:endParaRPr lang="en-US" dirty="0"/>
          </a:p>
          <a:p>
            <a:r>
              <a:rPr lang="en-US" dirty="0"/>
              <a:t>Additional- n/a</a:t>
            </a:r>
          </a:p>
          <a:p>
            <a:endParaRPr lang="en-US" dirty="0"/>
          </a:p>
          <a:p>
            <a:r>
              <a:rPr lang="en-US" b="1" dirty="0"/>
              <a:t>Cue for next slide:</a:t>
            </a:r>
          </a:p>
          <a:p>
            <a:r>
              <a:rPr lang="en-US" dirty="0"/>
              <a:t>Lets recap a few things next.</a:t>
            </a:r>
          </a:p>
        </p:txBody>
      </p:sp>
      <p:sp>
        <p:nvSpPr>
          <p:cNvPr id="4" name="Slide Number Placeholder 3"/>
          <p:cNvSpPr>
            <a:spLocks noGrp="1"/>
          </p:cNvSpPr>
          <p:nvPr>
            <p:ph type="sldNum" sz="quarter" idx="5"/>
          </p:nvPr>
        </p:nvSpPr>
        <p:spPr/>
        <p:txBody>
          <a:bodyPr/>
          <a:lstStyle/>
          <a:p>
            <a:fld id="{958370D1-2FCD-4D3E-917A-F93C49862425}" type="slidenum">
              <a:rPr lang="en-US" smtClean="0"/>
              <a:t>29</a:t>
            </a:fld>
            <a:endParaRPr lang="en-US"/>
          </a:p>
        </p:txBody>
      </p:sp>
    </p:spTree>
    <p:extLst>
      <p:ext uri="{BB962C8B-B14F-4D97-AF65-F5344CB8AC3E}">
        <p14:creationId xmlns:p14="http://schemas.microsoft.com/office/powerpoint/2010/main" val="417212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06CE7-04D8-5040-0111-95CFF392F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A1512-0F6A-7B7A-8CEF-A41992710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6431A-1B81-4EE7-01BA-8DC2B2243D67}"/>
              </a:ext>
            </a:extLst>
          </p:cNvPr>
          <p:cNvSpPr>
            <a:spLocks noGrp="1"/>
          </p:cNvSpPr>
          <p:nvPr>
            <p:ph type="body" idx="1"/>
          </p:nvPr>
        </p:nvSpPr>
        <p:spPr/>
        <p:txBody>
          <a:bodyPr/>
          <a:lstStyle/>
          <a:p>
            <a:r>
              <a:rPr lang="en-US" b="1" dirty="0">
                <a:ea typeface="Calibri"/>
                <a:cs typeface="Calibri"/>
              </a:rPr>
              <a:t>Discussion:</a:t>
            </a:r>
          </a:p>
          <a:p>
            <a:r>
              <a:rPr lang="en-US" dirty="0">
                <a:ea typeface="Calibri"/>
                <a:cs typeface="Calibri"/>
              </a:rPr>
              <a:t>Recap what to do- call 911</a:t>
            </a:r>
          </a:p>
          <a:p>
            <a:r>
              <a:rPr lang="en-US" dirty="0">
                <a:ea typeface="Calibri"/>
                <a:cs typeface="Calibri"/>
              </a:rPr>
              <a:t>Be prepared to answer questions about </a:t>
            </a:r>
            <a:r>
              <a:rPr lang="en-US" u="sng" dirty="0">
                <a:ea typeface="Calibri"/>
                <a:cs typeface="Calibri"/>
              </a:rPr>
              <a:t>what the person consumed-if you know; type of alcohol and how much</a:t>
            </a:r>
            <a:r>
              <a:rPr lang="en-US" dirty="0">
                <a:ea typeface="Calibri"/>
                <a:cs typeface="Calibri"/>
              </a:rPr>
              <a:t>.</a:t>
            </a:r>
          </a:p>
          <a:p>
            <a:r>
              <a:rPr lang="en-US" dirty="0">
                <a:ea typeface="Calibri"/>
                <a:cs typeface="Calibri"/>
              </a:rPr>
              <a:t>If you can safely do so, lay the person on their side- the Recovery Position- so any potential vomit will not choke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Stay &amp; Cooperate.</a:t>
            </a:r>
          </a:p>
          <a:p>
            <a:endParaRPr lang="en-US" dirty="0">
              <a:ea typeface="Calibri"/>
              <a:cs typeface="Calibri"/>
            </a:endParaRPr>
          </a:p>
          <a:p>
            <a:r>
              <a:rPr lang="en-US" b="1" dirty="0">
                <a:ea typeface="Calibri"/>
                <a:cs typeface="Calibri"/>
              </a:rPr>
              <a:t>Additional: </a:t>
            </a:r>
          </a:p>
          <a:p>
            <a:r>
              <a:rPr lang="en-US" dirty="0">
                <a:ea typeface="Calibri"/>
                <a:cs typeface="Calibri"/>
              </a:rPr>
              <a:t>Have you ever called 911 before? </a:t>
            </a:r>
          </a:p>
          <a:p>
            <a:r>
              <a:rPr lang="en-US" dirty="0">
                <a:ea typeface="Calibri"/>
                <a:cs typeface="Calibri"/>
              </a:rPr>
              <a:t>What kind of questions do they ask? (what is the emergency, your location, any special entrances to watch for, how are you helping the person in trouble, can someone meet the responders when they get there)</a:t>
            </a:r>
          </a:p>
          <a:p>
            <a:r>
              <a:rPr lang="en-US" dirty="0">
                <a:ea typeface="Calibri"/>
                <a:cs typeface="Calibri"/>
              </a:rPr>
              <a:t>Have you ever talked to a police officer before?</a:t>
            </a:r>
          </a:p>
          <a:p>
            <a:r>
              <a:rPr lang="en-US" dirty="0">
                <a:ea typeface="Calibri"/>
                <a:cs typeface="Calibri"/>
              </a:rPr>
              <a:t>What kind of questions do they ask? (name, age, address, phone number, what happened)</a:t>
            </a:r>
          </a:p>
          <a:p>
            <a:endParaRPr lang="en-US" dirty="0">
              <a:ea typeface="Calibri"/>
              <a:cs typeface="Calibri"/>
            </a:endParaRPr>
          </a:p>
          <a:p>
            <a:r>
              <a:rPr lang="en-US" b="1" dirty="0">
                <a:ea typeface="Calibri"/>
                <a:cs typeface="Calibri"/>
              </a:rPr>
              <a:t>Cue for next slide:</a:t>
            </a:r>
          </a:p>
          <a:p>
            <a:r>
              <a:rPr lang="en-US" dirty="0">
                <a:ea typeface="Calibri"/>
                <a:cs typeface="Calibri"/>
              </a:rPr>
              <a:t>Next are a few ideas about being prepared.</a:t>
            </a:r>
          </a:p>
        </p:txBody>
      </p:sp>
      <p:sp>
        <p:nvSpPr>
          <p:cNvPr id="4" name="Slide Number Placeholder 3">
            <a:extLst>
              <a:ext uri="{FF2B5EF4-FFF2-40B4-BE49-F238E27FC236}">
                <a16:creationId xmlns:a16="http://schemas.microsoft.com/office/drawing/2014/main" id="{90D63D10-5213-BB05-0E11-EC3198BB435F}"/>
              </a:ext>
            </a:extLst>
          </p:cNvPr>
          <p:cNvSpPr>
            <a:spLocks noGrp="1"/>
          </p:cNvSpPr>
          <p:nvPr>
            <p:ph type="sldNum" sz="quarter" idx="5"/>
          </p:nvPr>
        </p:nvSpPr>
        <p:spPr/>
        <p:txBody>
          <a:bodyPr/>
          <a:lstStyle/>
          <a:p>
            <a:fld id="{958370D1-2FCD-4D3E-917A-F93C49862425}" type="slidenum">
              <a:rPr lang="en-US" smtClean="0"/>
              <a:t>30</a:t>
            </a:fld>
            <a:endParaRPr lang="en-US"/>
          </a:p>
        </p:txBody>
      </p:sp>
    </p:spTree>
    <p:extLst>
      <p:ext uri="{BB962C8B-B14F-4D97-AF65-F5344CB8AC3E}">
        <p14:creationId xmlns:p14="http://schemas.microsoft.com/office/powerpoint/2010/main" val="1413359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Discussion:  </a:t>
            </a:r>
          </a:p>
          <a:p>
            <a:r>
              <a:rPr lang="en-US" dirty="0">
                <a:ea typeface="Calibri"/>
                <a:cs typeface="Calibri"/>
              </a:rPr>
              <a:t>Any ideas that students might offer.</a:t>
            </a:r>
          </a:p>
          <a:p>
            <a:r>
              <a:rPr lang="en-US" dirty="0">
                <a:ea typeface="Calibri"/>
                <a:cs typeface="Calibri"/>
              </a:rPr>
              <a:t>What is your plan to make good decision? </a:t>
            </a:r>
          </a:p>
          <a:p>
            <a:r>
              <a:rPr lang="en-US" dirty="0">
                <a:ea typeface="Calibri"/>
                <a:cs typeface="Calibri"/>
              </a:rPr>
              <a:t>Talk to your friends and trusted adults.</a:t>
            </a:r>
          </a:p>
          <a:p>
            <a:r>
              <a:rPr lang="en-US" dirty="0">
                <a:ea typeface="Calibri"/>
                <a:cs typeface="Calibri"/>
              </a:rPr>
              <a:t>Learn more about how alcohol affects our bodies- it can be sneaky!</a:t>
            </a:r>
          </a:p>
          <a:p>
            <a:endParaRPr lang="en-US" dirty="0">
              <a:ea typeface="Calibri"/>
              <a:cs typeface="Calibri"/>
            </a:endParaRPr>
          </a:p>
          <a:p>
            <a:r>
              <a:rPr lang="en-US" b="1" dirty="0">
                <a:ea typeface="Calibri"/>
                <a:cs typeface="Calibri"/>
              </a:rPr>
              <a:t>Additional:</a:t>
            </a:r>
          </a:p>
          <a:p>
            <a:r>
              <a:rPr lang="en-US" dirty="0">
                <a:ea typeface="Calibri"/>
                <a:cs typeface="Calibri"/>
              </a:rPr>
              <a:t>Only go to parties that you think will be safe.</a:t>
            </a:r>
          </a:p>
          <a:p>
            <a:r>
              <a:rPr lang="en-US" dirty="0">
                <a:ea typeface="Calibri"/>
                <a:cs typeface="Calibri"/>
              </a:rPr>
              <a:t>Make plans with friends ahead of time about alcohol and protecting each other.</a:t>
            </a:r>
          </a:p>
          <a:p>
            <a:r>
              <a:rPr lang="en-US" dirty="0">
                <a:ea typeface="Calibri"/>
                <a:cs typeface="Calibri"/>
              </a:rPr>
              <a:t>Talk to a parent/adult to get advice about friends who might be drinking.</a:t>
            </a:r>
          </a:p>
          <a:p>
            <a:r>
              <a:rPr lang="en-US" dirty="0">
                <a:ea typeface="Calibri"/>
                <a:cs typeface="Calibri"/>
              </a:rPr>
              <a:t>Have a parent/adult that you can call for help.</a:t>
            </a:r>
          </a:p>
          <a:p>
            <a:endParaRPr lang="en-US" dirty="0">
              <a:ea typeface="Calibri"/>
              <a:cs typeface="Calibri"/>
            </a:endParaRPr>
          </a:p>
          <a:p>
            <a:r>
              <a:rPr lang="en-US" b="1" dirty="0">
                <a:ea typeface="Calibri"/>
                <a:cs typeface="Calibri"/>
              </a:rPr>
              <a:t>Cue for next slide:</a:t>
            </a:r>
          </a:p>
          <a:p>
            <a:r>
              <a:rPr lang="en-US" dirty="0">
                <a:ea typeface="Calibri"/>
                <a:cs typeface="Calibri"/>
              </a:rPr>
              <a:t>QR code for evaluation form</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58370D1-2FCD-4D3E-917A-F93C49862425}" type="slidenum">
              <a:rPr lang="en-US" smtClean="0"/>
              <a:t>31</a:t>
            </a:fld>
            <a:endParaRPr lang="en-US"/>
          </a:p>
        </p:txBody>
      </p:sp>
    </p:spTree>
    <p:extLst>
      <p:ext uri="{BB962C8B-B14F-4D97-AF65-F5344CB8AC3E}">
        <p14:creationId xmlns:p14="http://schemas.microsoft.com/office/powerpoint/2010/main" val="2293409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AC15-0A94-200A-83F8-9DBE2B11E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81FE4-CD90-7EAA-0B89-726CD2E21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2F366-8A8C-046D-BC04-6AFC9AA4C3B5}"/>
              </a:ext>
            </a:extLst>
          </p:cNvPr>
          <p:cNvSpPr>
            <a:spLocks noGrp="1"/>
          </p:cNvSpPr>
          <p:nvPr>
            <p:ph type="body" idx="1"/>
          </p:nvPr>
        </p:nvSpPr>
        <p:spPr/>
        <p:txBody>
          <a:bodyPr/>
          <a:lstStyle/>
          <a:p>
            <a:r>
              <a:rPr lang="en-US" dirty="0">
                <a:ea typeface="Calibri"/>
                <a:cs typeface="Calibri"/>
              </a:rPr>
              <a:t>QR code asks for:</a:t>
            </a:r>
          </a:p>
          <a:p>
            <a:r>
              <a:rPr lang="en-US" dirty="0">
                <a:ea typeface="Calibri"/>
                <a:cs typeface="Calibri"/>
              </a:rPr>
              <a:t>School or name of </a:t>
            </a:r>
            <a:r>
              <a:rPr lang="en-US">
                <a:ea typeface="Calibri"/>
                <a:cs typeface="Calibri"/>
              </a:rPr>
              <a:t>organization presenting</a:t>
            </a:r>
          </a:p>
          <a:p>
            <a:endParaRPr lang="en-US">
              <a:ea typeface="Calibri"/>
              <a:cs typeface="Calibri"/>
            </a:endParaRPr>
          </a:p>
          <a:p>
            <a:endParaRPr lang="en-US" dirty="0">
              <a:ea typeface="Calibri"/>
              <a:cs typeface="Calibri"/>
            </a:endParaRPr>
          </a:p>
          <a:p>
            <a:r>
              <a:rPr lang="en-US" dirty="0">
                <a:ea typeface="Calibri"/>
                <a:cs typeface="Calibri"/>
              </a:rPr>
              <a:t>Or send feedback to:</a:t>
            </a:r>
          </a:p>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indianayouthservicesassociation.formstack.com</a:t>
            </a:r>
            <a:r>
              <a:rPr lang="en-US" sz="1200" b="0" i="0" kern="1200" dirty="0">
                <a:solidFill>
                  <a:schemeClr val="tx1"/>
                </a:solidFill>
                <a:effectLst/>
                <a:latin typeface="+mn-lt"/>
                <a:ea typeface="+mn-ea"/>
                <a:cs typeface="+mn-cs"/>
              </a:rPr>
              <a:t>/forms/</a:t>
            </a:r>
            <a:r>
              <a:rPr lang="en-US" sz="1200" b="0" i="0" kern="1200" dirty="0" err="1">
                <a:solidFill>
                  <a:schemeClr val="tx1"/>
                </a:solidFill>
                <a:effectLst/>
                <a:latin typeface="+mn-lt"/>
                <a:ea typeface="+mn-ea"/>
                <a:cs typeface="+mn-cs"/>
              </a:rPr>
              <a:t>mgd_awareness_presentation</a:t>
            </a:r>
            <a:endParaRPr lang="en-US" sz="1200" b="0" i="0" kern="1200" dirty="0">
              <a:solidFill>
                <a:schemeClr val="tx1"/>
              </a:solidFill>
              <a:effectLst/>
              <a:latin typeface="+mn-lt"/>
              <a:ea typeface="+mn-ea"/>
              <a:cs typeface="+mn-cs"/>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A03445B7-4695-4082-3A3A-4D1C7F2C5C1C}"/>
              </a:ext>
            </a:extLst>
          </p:cNvPr>
          <p:cNvSpPr>
            <a:spLocks noGrp="1"/>
          </p:cNvSpPr>
          <p:nvPr>
            <p:ph type="sldNum" sz="quarter" idx="5"/>
          </p:nvPr>
        </p:nvSpPr>
        <p:spPr/>
        <p:txBody>
          <a:bodyPr/>
          <a:lstStyle/>
          <a:p>
            <a:fld id="{958370D1-2FCD-4D3E-917A-F93C49862425}" type="slidenum">
              <a:rPr lang="en-US" smtClean="0"/>
              <a:t>32</a:t>
            </a:fld>
            <a:endParaRPr lang="en-US"/>
          </a:p>
        </p:txBody>
      </p:sp>
    </p:spTree>
    <p:extLst>
      <p:ext uri="{BB962C8B-B14F-4D97-AF65-F5344CB8AC3E}">
        <p14:creationId xmlns:p14="http://schemas.microsoft.com/office/powerpoint/2010/main" val="1933604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71E4-0551-371C-84EA-01C36977B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7CC0B-2DC7-4DA9-34CA-E9AEAD466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29B67-C15C-5C07-3EDE-F029701E393D}"/>
              </a:ext>
            </a:extLst>
          </p:cNvPr>
          <p:cNvSpPr>
            <a:spLocks noGrp="1"/>
          </p:cNvSpPr>
          <p:nvPr>
            <p:ph type="body" idx="1"/>
          </p:nvPr>
        </p:nvSpPr>
        <p:spPr/>
        <p:txBody>
          <a:bodyPr/>
          <a:lstStyle/>
          <a:p>
            <a:r>
              <a:rPr lang="en-US" b="1" dirty="0"/>
              <a:t>end</a:t>
            </a:r>
            <a:endParaRPr lang="en-US" dirty="0"/>
          </a:p>
        </p:txBody>
      </p:sp>
      <p:sp>
        <p:nvSpPr>
          <p:cNvPr id="4" name="Slide Number Placeholder 3">
            <a:extLst>
              <a:ext uri="{FF2B5EF4-FFF2-40B4-BE49-F238E27FC236}">
                <a16:creationId xmlns:a16="http://schemas.microsoft.com/office/drawing/2014/main" id="{7CA0ED50-20F1-857D-A137-BDAAC5443A07}"/>
              </a:ext>
            </a:extLst>
          </p:cNvPr>
          <p:cNvSpPr>
            <a:spLocks noGrp="1"/>
          </p:cNvSpPr>
          <p:nvPr>
            <p:ph type="sldNum" sz="quarter" idx="5"/>
          </p:nvPr>
        </p:nvSpPr>
        <p:spPr/>
        <p:txBody>
          <a:bodyPr/>
          <a:lstStyle/>
          <a:p>
            <a:fld id="{958370D1-2FCD-4D3E-917A-F93C49862425}" type="slidenum">
              <a:rPr lang="en-US" smtClean="0"/>
              <a:t>33</a:t>
            </a:fld>
            <a:endParaRPr lang="en-US"/>
          </a:p>
        </p:txBody>
      </p:sp>
    </p:spTree>
    <p:extLst>
      <p:ext uri="{BB962C8B-B14F-4D97-AF65-F5344CB8AC3E}">
        <p14:creationId xmlns:p14="http://schemas.microsoft.com/office/powerpoint/2010/main" val="16256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BA94E5-C498-934D-9AB3-C0EA0E1E4C62}"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98432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18880272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BA94E5-C498-934D-9AB3-C0EA0E1E4C62}"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22798814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BA94E5-C498-934D-9AB3-C0EA0E1E4C62}"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13756948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BA94E5-C498-934D-9AB3-C0EA0E1E4C62}" type="datetimeFigureOut">
              <a:rPr lang="en-US" smtClean="0"/>
              <a:t>11/21/2025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26880545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BA94E5-C498-934D-9AB3-C0EA0E1E4C62}" type="datetimeFigureOut">
              <a:rPr lang="en-US" smtClean="0"/>
              <a:t>11/21/2025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15740753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A94E5-C498-934D-9AB3-C0EA0E1E4C62}" type="datetimeFigureOut">
              <a:rPr lang="en-US" smtClean="0"/>
              <a:t>11/21/2025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69096168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BA94E5-C498-934D-9AB3-C0EA0E1E4C62}"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3661054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BA94E5-C498-934D-9AB3-C0EA0E1E4C62}" type="datetimeFigureOut">
              <a:rPr lang="en-US" smtClean="0"/>
              <a:t>11/21/2025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9852504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288131811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BA94E5-C498-934D-9AB3-C0EA0E1E4C62}" type="datetimeFigureOut">
              <a:rPr lang="en-US" smtClean="0"/>
              <a:t>11/21/2025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1CFB0-251B-7A40-A2B9-70E152D113A5}" type="slidenum">
              <a:rPr lang="en-US" smtClean="0"/>
              <a:t>‹#›</a:t>
            </a:fld>
            <a:endParaRPr lang="en-US"/>
          </a:p>
        </p:txBody>
      </p:sp>
    </p:spTree>
    <p:extLst>
      <p:ext uri="{BB962C8B-B14F-4D97-AF65-F5344CB8AC3E}">
        <p14:creationId xmlns:p14="http://schemas.microsoft.com/office/powerpoint/2010/main" val="367789377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A94E5-C498-934D-9AB3-C0EA0E1E4C62}" type="datetimeFigureOut">
              <a:rPr lang="en-US" smtClean="0"/>
              <a:t>11/21/2025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1CFB0-251B-7A40-A2B9-70E152D113A5}" type="slidenum">
              <a:rPr lang="en-US" smtClean="0"/>
              <a:t>‹#›</a:t>
            </a:fld>
            <a:endParaRPr lang="en-US"/>
          </a:p>
        </p:txBody>
      </p:sp>
    </p:spTree>
    <p:extLst>
      <p:ext uri="{BB962C8B-B14F-4D97-AF65-F5344CB8AC3E}">
        <p14:creationId xmlns:p14="http://schemas.microsoft.com/office/powerpoint/2010/main" val="230239286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fad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https://www.youtube.com/embed/KXnpJzUEaIs?start=9&amp;feature=oembed" TargetMode="Externa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CF_84311D8C.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fox59.com/wp-content/uploads/sites/21/2025/06/lifeline-law.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emf"/><Relationship Id="rId7" Type="http://schemas.openxmlformats.org/officeDocument/2006/relationships/hyperlink" Target="https://www.cdc.gov/alcohol/index.htm"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www.samhsa.gov/" TargetMode="External"/><Relationship Id="rId5" Type="http://schemas.openxmlformats.org/officeDocument/2006/relationships/hyperlink" Target="https://www.makegooddecisions.org/"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D0_5F6CDB4A.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A5A02E9-17D2-1758-D7FD-EC6123135745}"/>
              </a:ext>
            </a:extLst>
          </p:cNvPr>
          <p:cNvSpPr>
            <a:spLocks noGrp="1"/>
          </p:cNvSpPr>
          <p:nvPr>
            <p:ph type="subTitle" idx="1"/>
          </p:nvPr>
        </p:nvSpPr>
        <p:spPr>
          <a:xfrm>
            <a:off x="631371" y="934983"/>
            <a:ext cx="7881258" cy="4988034"/>
          </a:xfrm>
          <a:solidFill>
            <a:schemeClr val="bg1">
              <a:lumMod val="95000"/>
            </a:schemeClr>
          </a:solidFill>
        </p:spPr>
        <p:txBody>
          <a:bodyPr>
            <a:normAutofit fontScale="85000" lnSpcReduction="10000"/>
          </a:bodyPr>
          <a:lstStyle/>
          <a:p>
            <a:r>
              <a:rPr lang="en-US" b="1" dirty="0">
                <a:solidFill>
                  <a:schemeClr val="tx1"/>
                </a:solidFill>
              </a:rPr>
              <a:t>Presenter Information:</a:t>
            </a:r>
          </a:p>
          <a:p>
            <a:endParaRPr lang="en-US" b="1" dirty="0">
              <a:solidFill>
                <a:schemeClr val="tx1"/>
              </a:solidFill>
            </a:endParaRPr>
          </a:p>
          <a:p>
            <a:pPr algn="l"/>
            <a:r>
              <a:rPr lang="en-US" b="1" dirty="0">
                <a:solidFill>
                  <a:schemeClr val="tx1"/>
                </a:solidFill>
              </a:rPr>
              <a:t>Slides 2- 24 provide a full lesson with an activity. </a:t>
            </a:r>
            <a:r>
              <a:rPr lang="en-US" dirty="0">
                <a:solidFill>
                  <a:schemeClr val="tx1"/>
                </a:solidFill>
              </a:rPr>
              <a:t>Discussion time is approx. 30 minutes, not including the activity.</a:t>
            </a:r>
          </a:p>
          <a:p>
            <a:pPr algn="l"/>
            <a:endParaRPr lang="en-US" dirty="0">
              <a:solidFill>
                <a:schemeClr val="tx1"/>
              </a:solidFill>
            </a:endParaRPr>
          </a:p>
          <a:p>
            <a:pPr algn="l"/>
            <a:r>
              <a:rPr lang="en-US" b="1" dirty="0">
                <a:solidFill>
                  <a:schemeClr val="tx1"/>
                </a:solidFill>
              </a:rPr>
              <a:t>Slides 26-33 can be added to another lesson. </a:t>
            </a:r>
            <a:r>
              <a:rPr lang="en-US" dirty="0">
                <a:solidFill>
                  <a:schemeClr val="tx1"/>
                </a:solidFill>
              </a:rPr>
              <a:t>Discussion time is approx. 10 minutes.</a:t>
            </a:r>
          </a:p>
          <a:p>
            <a:endParaRPr lang="en-US" b="1" dirty="0">
              <a:solidFill>
                <a:schemeClr val="tx1"/>
              </a:solidFill>
            </a:endParaRPr>
          </a:p>
          <a:p>
            <a:pPr algn="l"/>
            <a:r>
              <a:rPr lang="en-US" dirty="0">
                <a:solidFill>
                  <a:schemeClr val="tx1"/>
                </a:solidFill>
              </a:rPr>
              <a:t>See notes section for discussion guidance. </a:t>
            </a:r>
          </a:p>
          <a:p>
            <a:pPr algn="l"/>
            <a:r>
              <a:rPr lang="en-US" dirty="0">
                <a:solidFill>
                  <a:schemeClr val="tx1"/>
                </a:solidFill>
              </a:rPr>
              <a:t>Please adjust this as appropriate for your audience.</a:t>
            </a:r>
          </a:p>
        </p:txBody>
      </p:sp>
    </p:spTree>
    <p:extLst>
      <p:ext uri="{BB962C8B-B14F-4D97-AF65-F5344CB8AC3E}">
        <p14:creationId xmlns:p14="http://schemas.microsoft.com/office/powerpoint/2010/main" val="2495289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26AB-9AA7-A5C6-414A-556B894F461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49B570-0D4F-45D6-6E76-B789AAC86741}"/>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8FCD3E74-4239-6772-BA6C-DC20B5EB4018}"/>
              </a:ext>
            </a:extLst>
          </p:cNvPr>
          <p:cNvPicPr>
            <a:picLocks noChangeAspect="1"/>
          </p:cNvPicPr>
          <p:nvPr/>
        </p:nvPicPr>
        <p:blipFill>
          <a:blip r:embed="rId3"/>
          <a:stretch>
            <a:fillRect/>
          </a:stretch>
        </p:blipFill>
        <p:spPr>
          <a:xfrm>
            <a:off x="1909029" y="712719"/>
            <a:ext cx="6924261" cy="682917"/>
          </a:xfrm>
          <a:prstGeom prst="rect">
            <a:avLst/>
          </a:prstGeom>
        </p:spPr>
      </p:pic>
      <p:pic>
        <p:nvPicPr>
          <p:cNvPr id="36" name="Picture 35">
            <a:extLst>
              <a:ext uri="{FF2B5EF4-FFF2-40B4-BE49-F238E27FC236}">
                <a16:creationId xmlns:a16="http://schemas.microsoft.com/office/drawing/2014/main" id="{D2D402F9-DF99-96A3-E5EA-48EFD1BDC056}"/>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13CD3B6-BF0B-CF23-BBFC-72C519E8D568}"/>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3260062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4" name="Subtitle 3">
            <a:extLst>
              <a:ext uri="{FF2B5EF4-FFF2-40B4-BE49-F238E27FC236}">
                <a16:creationId xmlns:a16="http://schemas.microsoft.com/office/drawing/2014/main" id="{838B3FF9-9A0E-71CD-CE11-136A0E4B0A52}"/>
              </a:ext>
            </a:extLst>
          </p:cNvPr>
          <p:cNvSpPr>
            <a:spLocks noGrp="1"/>
          </p:cNvSpPr>
          <p:nvPr>
            <p:ph type="subTitle" idx="1"/>
          </p:nvPr>
        </p:nvSpPr>
        <p:spPr>
          <a:xfrm>
            <a:off x="1371600" y="2918792"/>
            <a:ext cx="6400800" cy="1752600"/>
          </a:xfrm>
        </p:spPr>
        <p:txBody>
          <a:bodyPr vert="horz" lIns="91440" tIns="45720" rIns="91440" bIns="45720" rtlCol="0" anchor="t">
            <a:normAutofit lnSpcReduction="10000"/>
          </a:bodyPr>
          <a:lstStyle/>
          <a:p>
            <a:r>
              <a:rPr lang="en-US" sz="5400" dirty="0">
                <a:solidFill>
                  <a:schemeClr val="tx1"/>
                </a:solidFill>
              </a:rPr>
              <a:t>Welcome &amp;</a:t>
            </a:r>
          </a:p>
          <a:p>
            <a:r>
              <a:rPr lang="en-US" sz="5400" dirty="0">
                <a:solidFill>
                  <a:schemeClr val="tx1"/>
                </a:solidFill>
                <a:ea typeface="Calibri"/>
                <a:cs typeface="Calibri"/>
              </a:rPr>
              <a:t>Introductions</a:t>
            </a:r>
          </a:p>
        </p:txBody>
      </p:sp>
    </p:spTree>
    <p:extLst>
      <p:ext uri="{BB962C8B-B14F-4D97-AF65-F5344CB8AC3E}">
        <p14:creationId xmlns:p14="http://schemas.microsoft.com/office/powerpoint/2010/main" val="73013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E8AAF-A144-F536-0296-F8BA4926B8D6}"/>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EB16FDDF-AB4F-3186-36B2-0F0C8586B5CF}"/>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F4873187-FD23-D1CF-D08A-BEB4442FA4B0}"/>
              </a:ext>
            </a:extLst>
          </p:cNvPr>
          <p:cNvPicPr>
            <a:picLocks noChangeAspect="1"/>
          </p:cNvPicPr>
          <p:nvPr/>
        </p:nvPicPr>
        <p:blipFill>
          <a:blip r:embed="rId4"/>
          <a:stretch>
            <a:fillRect/>
          </a:stretch>
        </p:blipFill>
        <p:spPr>
          <a:xfrm>
            <a:off x="238539" y="252411"/>
            <a:ext cx="1248030" cy="1934198"/>
          </a:xfrm>
          <a:prstGeom prst="rect">
            <a:avLst/>
          </a:prstGeom>
        </p:spPr>
      </p:pic>
      <p:sp>
        <p:nvSpPr>
          <p:cNvPr id="4" name="Subtitle 3">
            <a:extLst>
              <a:ext uri="{FF2B5EF4-FFF2-40B4-BE49-F238E27FC236}">
                <a16:creationId xmlns:a16="http://schemas.microsoft.com/office/drawing/2014/main" id="{5D17F9FE-C0BD-16BB-0DBF-006A8BDA7C9F}"/>
              </a:ext>
            </a:extLst>
          </p:cNvPr>
          <p:cNvSpPr>
            <a:spLocks noGrp="1"/>
          </p:cNvSpPr>
          <p:nvPr>
            <p:ph type="subTitle" idx="1"/>
          </p:nvPr>
        </p:nvSpPr>
        <p:spPr>
          <a:xfrm>
            <a:off x="2198914" y="928627"/>
            <a:ext cx="5950004" cy="4862574"/>
          </a:xfrm>
        </p:spPr>
        <p:txBody>
          <a:bodyPr vert="horz" lIns="91440" tIns="45720" rIns="91440" bIns="45720" rtlCol="0" anchor="t">
            <a:normAutofit fontScale="92500" lnSpcReduction="20000"/>
          </a:bodyPr>
          <a:lstStyle/>
          <a:p>
            <a:r>
              <a:rPr lang="en-US" sz="5400" dirty="0">
                <a:solidFill>
                  <a:schemeClr val="tx1"/>
                </a:solidFill>
              </a:rPr>
              <a:t>Agenda:</a:t>
            </a:r>
          </a:p>
          <a:p>
            <a:endParaRPr lang="en-US" sz="3600" dirty="0">
              <a:solidFill>
                <a:schemeClr val="tx1"/>
              </a:solidFill>
              <a:ea typeface="Calibri"/>
              <a:cs typeface="Calibri"/>
            </a:endParaRPr>
          </a:p>
          <a:p>
            <a:pPr algn="l"/>
            <a:r>
              <a:rPr lang="en-US" sz="3600" dirty="0">
                <a:solidFill>
                  <a:schemeClr val="tx1"/>
                </a:solidFill>
                <a:ea typeface="Calibri"/>
                <a:cs typeface="Calibri"/>
              </a:rPr>
              <a:t>Lifeline Law explained</a:t>
            </a:r>
          </a:p>
          <a:p>
            <a:pPr algn="l"/>
            <a:r>
              <a:rPr lang="en-US" sz="3600" dirty="0">
                <a:solidFill>
                  <a:schemeClr val="tx1"/>
                </a:solidFill>
                <a:ea typeface="Calibri"/>
                <a:cs typeface="Calibri"/>
              </a:rPr>
              <a:t>Portion sizes</a:t>
            </a:r>
          </a:p>
          <a:p>
            <a:pPr algn="l"/>
            <a:r>
              <a:rPr lang="en-US" sz="3600" dirty="0">
                <a:solidFill>
                  <a:schemeClr val="tx1"/>
                </a:solidFill>
                <a:ea typeface="Calibri"/>
                <a:cs typeface="Calibri"/>
              </a:rPr>
              <a:t>Effects of alcohol </a:t>
            </a:r>
          </a:p>
          <a:p>
            <a:pPr algn="l"/>
            <a:r>
              <a:rPr lang="en-US" sz="3600" dirty="0">
                <a:solidFill>
                  <a:schemeClr val="tx1"/>
                </a:solidFill>
                <a:ea typeface="Calibri"/>
                <a:cs typeface="Calibri"/>
              </a:rPr>
              <a:t>Brett’s Story</a:t>
            </a:r>
          </a:p>
          <a:p>
            <a:pPr algn="l"/>
            <a:r>
              <a:rPr lang="en-US" sz="3600" dirty="0">
                <a:solidFill>
                  <a:schemeClr val="tx1"/>
                </a:solidFill>
                <a:ea typeface="Calibri"/>
                <a:cs typeface="Calibri"/>
              </a:rPr>
              <a:t>Recognizing &amp; Getting help</a:t>
            </a:r>
          </a:p>
          <a:p>
            <a:pPr algn="l"/>
            <a:r>
              <a:rPr lang="en-US" sz="3600" dirty="0">
                <a:solidFill>
                  <a:schemeClr val="tx1"/>
                </a:solidFill>
                <a:ea typeface="Calibri"/>
                <a:cs typeface="Calibri"/>
              </a:rPr>
              <a:t>Make the Pledge</a:t>
            </a:r>
          </a:p>
          <a:p>
            <a:pPr algn="l"/>
            <a:r>
              <a:rPr lang="en-US" sz="3600" dirty="0">
                <a:solidFill>
                  <a:schemeClr val="tx1"/>
                </a:solidFill>
                <a:ea typeface="Calibri"/>
                <a:cs typeface="Calibri"/>
              </a:rPr>
              <a:t>Spread awareness</a:t>
            </a:r>
          </a:p>
          <a:p>
            <a:endParaRPr lang="en-US" sz="3600" dirty="0">
              <a:solidFill>
                <a:schemeClr val="tx1"/>
              </a:solidFill>
              <a:ea typeface="Calibri"/>
              <a:cs typeface="Calibri"/>
            </a:endParaRPr>
          </a:p>
          <a:p>
            <a:endParaRPr lang="en-US" sz="5400" dirty="0">
              <a:solidFill>
                <a:schemeClr val="tx1"/>
              </a:solidFill>
              <a:ea typeface="Calibri"/>
              <a:cs typeface="Calibri"/>
            </a:endParaRPr>
          </a:p>
        </p:txBody>
      </p:sp>
    </p:spTree>
    <p:extLst>
      <p:ext uri="{BB962C8B-B14F-4D97-AF65-F5344CB8AC3E}">
        <p14:creationId xmlns:p14="http://schemas.microsoft.com/office/powerpoint/2010/main" val="2558376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6633-7D4F-5116-3673-E072A108A1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FB43BF-E197-7B3C-B825-213FAC8346CC}"/>
              </a:ext>
            </a:extLst>
          </p:cNvPr>
          <p:cNvSpPr>
            <a:spLocks noGrp="1"/>
          </p:cNvSpPr>
          <p:nvPr>
            <p:ph type="subTitle" idx="1"/>
          </p:nvPr>
        </p:nvSpPr>
        <p:spPr>
          <a:xfrm>
            <a:off x="238539" y="2965101"/>
            <a:ext cx="8415131" cy="1012135"/>
          </a:xfrm>
        </p:spPr>
        <p:txBody>
          <a:bodyPr vert="horz" lIns="91440" tIns="45720" rIns="91440" bIns="45720" rtlCol="0" anchor="t">
            <a:normAutofit/>
          </a:bodyPr>
          <a:lstStyle/>
          <a:p>
            <a:endParaRPr lang="en-US" sz="2400" b="1" dirty="0">
              <a:solidFill>
                <a:schemeClr val="tx1"/>
              </a:solidFill>
              <a:latin typeface="Arial" panose="020B0604020202020204" pitchFamily="34" charset="0"/>
              <a:cs typeface="Arial" panose="020B0604020202020204" pitchFamily="34" charset="0"/>
            </a:endParaRPr>
          </a:p>
          <a:p>
            <a:endParaRPr lang="en-US"/>
          </a:p>
        </p:txBody>
      </p:sp>
      <p:pic>
        <p:nvPicPr>
          <p:cNvPr id="36" name="Picture 35">
            <a:extLst>
              <a:ext uri="{FF2B5EF4-FFF2-40B4-BE49-F238E27FC236}">
                <a16:creationId xmlns:a16="http://schemas.microsoft.com/office/drawing/2014/main" id="{7B37BF25-E179-3DB2-5B4E-C9F6ECC45EE6}"/>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D80FDA4-45D6-567B-25BA-25098D7CA4A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2" name="Rectangle 1">
            <a:extLst>
              <a:ext uri="{FF2B5EF4-FFF2-40B4-BE49-F238E27FC236}">
                <a16:creationId xmlns:a16="http://schemas.microsoft.com/office/drawing/2014/main" id="{291C950F-83F7-B658-E40A-1482C41BC03B}"/>
              </a:ext>
            </a:extLst>
          </p:cNvPr>
          <p:cNvSpPr/>
          <p:nvPr/>
        </p:nvSpPr>
        <p:spPr>
          <a:xfrm>
            <a:off x="1489090" y="709627"/>
            <a:ext cx="7164301" cy="769441"/>
          </a:xfrm>
          <a:prstGeom prst="rect">
            <a:avLst/>
          </a:prstGeom>
        </p:spPr>
        <p:txBody>
          <a:bodyPr wrap="square" lIns="91440" tIns="45720" rIns="91440" bIns="45720" anchor="t">
            <a:spAutoFit/>
          </a:bodyPr>
          <a:lstStyle/>
          <a:p>
            <a:pPr algn="ctr"/>
            <a:r>
              <a:rPr lang="en-US" sz="4400" dirty="0"/>
              <a:t>Indian Lifeline Law</a:t>
            </a:r>
            <a:endParaRPr lang="en-US" sz="1200" dirty="0"/>
          </a:p>
        </p:txBody>
      </p:sp>
      <p:sp>
        <p:nvSpPr>
          <p:cNvPr id="4" name="TextBox 3">
            <a:extLst>
              <a:ext uri="{FF2B5EF4-FFF2-40B4-BE49-F238E27FC236}">
                <a16:creationId xmlns:a16="http://schemas.microsoft.com/office/drawing/2014/main" id="{04FFF505-BE62-2613-14A4-6B44E109BD21}"/>
              </a:ext>
            </a:extLst>
          </p:cNvPr>
          <p:cNvSpPr txBox="1"/>
          <p:nvPr/>
        </p:nvSpPr>
        <p:spPr>
          <a:xfrm>
            <a:off x="423471" y="2379373"/>
            <a:ext cx="8286460" cy="4216539"/>
          </a:xfrm>
          <a:prstGeom prst="rect">
            <a:avLst/>
          </a:prstGeom>
          <a:noFill/>
        </p:spPr>
        <p:txBody>
          <a:bodyPr wrap="square" lIns="91440" tIns="45720" rIns="91440" bIns="45720" rtlCol="0" anchor="t">
            <a:spAutoFit/>
          </a:bodyPr>
          <a:lstStyle/>
          <a:p>
            <a:pPr algn="ctr">
              <a:spcAft>
                <a:spcPts val="1200"/>
              </a:spcAft>
            </a:pPr>
            <a:r>
              <a:rPr lang="en-US" sz="2000" dirty="0"/>
              <a:t>The Lifeline Law gives amnesty for underage drinking and many related drinking offenses to a person in need, a person who calls, and bystanders who assist in reporting a </a:t>
            </a:r>
            <a:r>
              <a:rPr lang="en-US" sz="2000" u="sng" dirty="0"/>
              <a:t>medical emergency</a:t>
            </a:r>
            <a:r>
              <a:rPr lang="en-US" sz="2000" dirty="0"/>
              <a:t>, </a:t>
            </a:r>
            <a:r>
              <a:rPr lang="en-US" sz="2000" u="sng" dirty="0"/>
              <a:t>crime </a:t>
            </a:r>
            <a:r>
              <a:rPr lang="en-US" sz="2000" dirty="0"/>
              <a:t>or </a:t>
            </a:r>
            <a:r>
              <a:rPr lang="en-US" sz="2000" u="sng" dirty="0"/>
              <a:t>sexual assault</a:t>
            </a:r>
            <a:r>
              <a:rPr lang="en-US" sz="2000" dirty="0"/>
              <a:t>. The purpose of the law is not to encourage underage drinking, but to protect Hoosiers in emergency situations and hopefully save lives. </a:t>
            </a:r>
            <a:endParaRPr lang="en-US" sz="2400" b="1" dirty="0"/>
          </a:p>
          <a:p>
            <a:pPr algn="ctr">
              <a:spcAft>
                <a:spcPts val="1200"/>
              </a:spcAft>
            </a:pPr>
            <a:endParaRPr lang="en-US" sz="2400" b="1" dirty="0"/>
          </a:p>
          <a:p>
            <a:pPr algn="ctr">
              <a:spcAft>
                <a:spcPts val="1200"/>
              </a:spcAft>
            </a:pPr>
            <a:r>
              <a:rPr lang="en-US" sz="2400" b="1" dirty="0"/>
              <a:t>It’s simple:  </a:t>
            </a:r>
            <a:endParaRPr lang="en-US" sz="2400" b="1" dirty="0">
              <a:ea typeface="Calibri"/>
              <a:cs typeface="Calibri"/>
            </a:endParaRPr>
          </a:p>
          <a:p>
            <a:pPr lvl="6"/>
            <a:r>
              <a:rPr lang="en-US" sz="2400" b="1" dirty="0"/>
              <a:t> 1) CALL or TEXT 911</a:t>
            </a:r>
            <a:endParaRPr lang="en-US" sz="2400" b="1" dirty="0">
              <a:ea typeface="Calibri"/>
              <a:cs typeface="Calibri"/>
            </a:endParaRPr>
          </a:p>
          <a:p>
            <a:pPr lvl="6"/>
            <a:r>
              <a:rPr lang="en-US" sz="2400" b="1" dirty="0"/>
              <a:t> 2) STAY </a:t>
            </a:r>
            <a:endParaRPr lang="en-US" sz="2400" dirty="0">
              <a:ea typeface="Calibri"/>
              <a:cs typeface="Calibri"/>
            </a:endParaRPr>
          </a:p>
          <a:p>
            <a:pPr lvl="6"/>
            <a:r>
              <a:rPr lang="en-US" sz="2400" b="1" dirty="0"/>
              <a:t> 3) COOPERATE</a:t>
            </a:r>
            <a:endParaRPr lang="en-US" sz="2400" dirty="0">
              <a:ea typeface="Calibri"/>
              <a:cs typeface="Calibri"/>
            </a:endParaRPr>
          </a:p>
          <a:p>
            <a:endParaRPr lang="en-US" dirty="0"/>
          </a:p>
        </p:txBody>
      </p:sp>
    </p:spTree>
    <p:extLst>
      <p:ext uri="{BB962C8B-B14F-4D97-AF65-F5344CB8AC3E}">
        <p14:creationId xmlns:p14="http://schemas.microsoft.com/office/powerpoint/2010/main" val="3850416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BF0C4-FB6D-393F-5A51-BA66718FBF3D}"/>
            </a:ext>
          </a:extLst>
        </p:cNvPr>
        <p:cNvGrpSpPr/>
        <p:nvPr/>
      </p:nvGrpSpPr>
      <p:grpSpPr>
        <a:xfrm>
          <a:off x="0" y="0"/>
          <a:ext cx="0" cy="0"/>
          <a:chOff x="0" y="0"/>
          <a:chExt cx="0" cy="0"/>
        </a:xfrm>
      </p:grpSpPr>
      <p:sp>
        <p:nvSpPr>
          <p:cNvPr id="11" name="Subtitle 2">
            <a:extLst>
              <a:ext uri="{FF2B5EF4-FFF2-40B4-BE49-F238E27FC236}">
                <a16:creationId xmlns:a16="http://schemas.microsoft.com/office/drawing/2014/main" id="{6AF5BF0F-4C31-D533-A0B4-527AAE4379DE}"/>
              </a:ext>
            </a:extLst>
          </p:cNvPr>
          <p:cNvSpPr>
            <a:spLocks/>
          </p:cNvSpPr>
          <p:nvPr/>
        </p:nvSpPr>
        <p:spPr>
          <a:xfrm>
            <a:off x="3655966" y="1218481"/>
            <a:ext cx="3825551" cy="1343185"/>
          </a:xfrm>
          <a:prstGeom prst="rect">
            <a:avLst/>
          </a:prstGeom>
        </p:spPr>
        <p:txBody>
          <a:bodyPr lIns="91440" tIns="45720" rIns="91440" bIns="45720" anchor="t">
            <a:normAutofit/>
          </a:bodyPr>
          <a:lstStyle/>
          <a:p>
            <a:pPr defTabSz="379476">
              <a:spcAft>
                <a:spcPts val="600"/>
              </a:spcAft>
            </a:pPr>
            <a:r>
              <a:rPr lang="en-US" sz="1950" dirty="0">
                <a:solidFill>
                  <a:srgbClr val="000000"/>
                </a:solidFill>
              </a:rPr>
              <a:t>For Just 1 drink-</a:t>
            </a:r>
            <a:endParaRPr lang="en-US" dirty="0"/>
          </a:p>
          <a:p>
            <a:pPr defTabSz="379476">
              <a:spcAft>
                <a:spcPts val="600"/>
              </a:spcAft>
            </a:pPr>
            <a:r>
              <a:rPr lang="en-US" sz="1950" dirty="0">
                <a:solidFill>
                  <a:srgbClr val="000000"/>
                </a:solidFill>
              </a:rPr>
              <a:t>30</a:t>
            </a:r>
            <a:r>
              <a:rPr lang="en-US" sz="1950" kern="1200" dirty="0">
                <a:solidFill>
                  <a:srgbClr val="000000"/>
                </a:solidFill>
                <a:latin typeface="+mn-lt"/>
                <a:ea typeface="+mn-ea"/>
                <a:cs typeface="+mn-cs"/>
              </a:rPr>
              <a:t> minutes to feel the full effects </a:t>
            </a:r>
            <a:endParaRPr lang="en-US" sz="1950" dirty="0">
              <a:ea typeface="Calibri"/>
              <a:cs typeface="Calibri"/>
            </a:endParaRPr>
          </a:p>
          <a:p>
            <a:pPr defTabSz="379476">
              <a:spcAft>
                <a:spcPts val="600"/>
              </a:spcAft>
            </a:pPr>
            <a:r>
              <a:rPr lang="en-US" sz="1950" kern="1200" dirty="0">
                <a:solidFill>
                  <a:srgbClr val="000000"/>
                </a:solidFill>
                <a:latin typeface="+mn-lt"/>
                <a:ea typeface="+mn-ea"/>
                <a:cs typeface="+mn-cs"/>
              </a:rPr>
              <a:t>60 minutes to process</a:t>
            </a:r>
            <a:endParaRPr lang="en-US" sz="1950" dirty="0">
              <a:solidFill>
                <a:srgbClr val="000000"/>
              </a:solidFill>
              <a:ea typeface="Calibri"/>
              <a:cs typeface="Calibri"/>
            </a:endParaRPr>
          </a:p>
        </p:txBody>
      </p:sp>
      <p:sp>
        <p:nvSpPr>
          <p:cNvPr id="15" name="Title 1">
            <a:extLst>
              <a:ext uri="{FF2B5EF4-FFF2-40B4-BE49-F238E27FC236}">
                <a16:creationId xmlns:a16="http://schemas.microsoft.com/office/drawing/2014/main" id="{AD0E420F-50A4-B976-6AB1-AB1321ECCB56}"/>
              </a:ext>
            </a:extLst>
          </p:cNvPr>
          <p:cNvSpPr txBox="1">
            <a:spLocks/>
          </p:cNvSpPr>
          <p:nvPr/>
        </p:nvSpPr>
        <p:spPr>
          <a:xfrm>
            <a:off x="2215864" y="534353"/>
            <a:ext cx="6210174" cy="6857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3200" b="1" dirty="0"/>
              <a:t>In Case of a Curious Mistake...</a:t>
            </a:r>
            <a:endParaRPr lang="en-US" dirty="0">
              <a:ea typeface="Calibri"/>
              <a:cs typeface="Calibri"/>
            </a:endParaRPr>
          </a:p>
        </p:txBody>
      </p:sp>
      <p:sp>
        <p:nvSpPr>
          <p:cNvPr id="2" name="Freeform 13">
            <a:extLst>
              <a:ext uri="{FF2B5EF4-FFF2-40B4-BE49-F238E27FC236}">
                <a16:creationId xmlns:a16="http://schemas.microsoft.com/office/drawing/2014/main" id="{9E4C1012-F85E-59D8-DC28-AB320782B568}"/>
              </a:ext>
            </a:extLst>
          </p:cNvPr>
          <p:cNvSpPr/>
          <p:nvPr/>
        </p:nvSpPr>
        <p:spPr>
          <a:xfrm>
            <a:off x="1662483" y="2640218"/>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Tree>
    <p:extLst>
      <p:ext uri="{BB962C8B-B14F-4D97-AF65-F5344CB8AC3E}">
        <p14:creationId xmlns:p14="http://schemas.microsoft.com/office/powerpoint/2010/main" val="1976873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21869-0C04-F92B-47F0-A7FC24F0C883}"/>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8E27E58C-76DF-568E-2D69-9FA68457EDC7}"/>
              </a:ext>
            </a:extLst>
          </p:cNvPr>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a:extLst>
              <a:ext uri="{FF2B5EF4-FFF2-40B4-BE49-F238E27FC236}">
                <a16:creationId xmlns:a16="http://schemas.microsoft.com/office/drawing/2014/main" id="{2263A192-19FD-FE7A-5D73-14C80C000F05}"/>
              </a:ext>
            </a:extLst>
          </p:cNvPr>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grpSp>
        <p:nvGrpSpPr>
          <p:cNvPr id="20" name="Group 19">
            <a:extLst>
              <a:ext uri="{FF2B5EF4-FFF2-40B4-BE49-F238E27FC236}">
                <a16:creationId xmlns:a16="http://schemas.microsoft.com/office/drawing/2014/main" id="{F87A79CB-FE6C-88AF-0F47-E06E13A58ED8}"/>
              </a:ext>
            </a:extLst>
          </p:cNvPr>
          <p:cNvGrpSpPr/>
          <p:nvPr/>
        </p:nvGrpSpPr>
        <p:grpSpPr>
          <a:xfrm>
            <a:off x="5260007" y="2648019"/>
            <a:ext cx="3244083" cy="1694933"/>
            <a:chOff x="5418155" y="3442588"/>
            <a:chExt cx="3244083" cy="1694933"/>
          </a:xfrm>
        </p:grpSpPr>
        <p:sp>
          <p:nvSpPr>
            <p:cNvPr id="14" name="Freeform 14">
              <a:extLst>
                <a:ext uri="{FF2B5EF4-FFF2-40B4-BE49-F238E27FC236}">
                  <a16:creationId xmlns:a16="http://schemas.microsoft.com/office/drawing/2014/main" id="{8F4484C7-1156-56E0-29CA-31D7C0B4DE0C}"/>
                </a:ext>
              </a:extLst>
            </p:cNvPr>
            <p:cNvSpPr/>
            <p:nvPr/>
          </p:nvSpPr>
          <p:spPr>
            <a:xfrm>
              <a:off x="7774709"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7" name="Freeform 17">
              <a:extLst>
                <a:ext uri="{FF2B5EF4-FFF2-40B4-BE49-F238E27FC236}">
                  <a16:creationId xmlns:a16="http://schemas.microsoft.com/office/drawing/2014/main" id="{EDEAEB8C-0BA7-2535-D466-CC0EFC1B7FA7}"/>
                </a:ext>
              </a:extLst>
            </p:cNvPr>
            <p:cNvSpPr/>
            <p:nvPr/>
          </p:nvSpPr>
          <p:spPr>
            <a:xfrm>
              <a:off x="5418155" y="3442588"/>
              <a:ext cx="887529" cy="1694933"/>
            </a:xfrm>
            <a:custGeom>
              <a:avLst/>
              <a:gdLst/>
              <a:ahLst/>
              <a:cxnLst/>
              <a:rect l="l" t="t" r="r" b="b"/>
              <a:pathLst>
                <a:path w="1775057" h="3389865">
                  <a:moveTo>
                    <a:pt x="0" y="0"/>
                  </a:moveTo>
                  <a:lnTo>
                    <a:pt x="1775056" y="0"/>
                  </a:lnTo>
                  <a:lnTo>
                    <a:pt x="1775056"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8" name="Freeform 18">
              <a:extLst>
                <a:ext uri="{FF2B5EF4-FFF2-40B4-BE49-F238E27FC236}">
                  <a16:creationId xmlns:a16="http://schemas.microsoft.com/office/drawing/2014/main" id="{DD4571FE-FE29-3E99-366A-D658692E6818}"/>
                </a:ext>
              </a:extLst>
            </p:cNvPr>
            <p:cNvSpPr/>
            <p:nvPr/>
          </p:nvSpPr>
          <p:spPr>
            <a:xfrm>
              <a:off x="6610483"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grpSp>
    </p:spTree>
    <p:extLst>
      <p:ext uri="{BB962C8B-B14F-4D97-AF65-F5344CB8AC3E}">
        <p14:creationId xmlns:p14="http://schemas.microsoft.com/office/powerpoint/2010/main" val="152487016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502B-F6A6-7996-1334-3BCD93A6F68A}"/>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80AA9243-ADB1-436B-F9A2-E6A387915679}"/>
              </a:ext>
            </a:extLst>
          </p:cNvPr>
          <p:cNvSpPr/>
          <p:nvPr/>
        </p:nvSpPr>
        <p:spPr>
          <a:xfrm>
            <a:off x="1610189" y="2648019"/>
            <a:ext cx="2401284" cy="3133813"/>
          </a:xfrm>
          <a:custGeom>
            <a:avLst/>
            <a:gdLst/>
            <a:ahLst/>
            <a:cxnLst/>
            <a:rect l="l" t="t" r="r" b="b"/>
            <a:pathLst>
              <a:path w="4802568" h="6267626">
                <a:moveTo>
                  <a:pt x="0" y="0"/>
                </a:moveTo>
                <a:lnTo>
                  <a:pt x="4802569" y="0"/>
                </a:lnTo>
                <a:lnTo>
                  <a:pt x="4802569" y="6267626"/>
                </a:lnTo>
                <a:lnTo>
                  <a:pt x="0" y="6267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5" name="Freeform 15">
            <a:extLst>
              <a:ext uri="{FF2B5EF4-FFF2-40B4-BE49-F238E27FC236}">
                <a16:creationId xmlns:a16="http://schemas.microsoft.com/office/drawing/2014/main" id="{07542D08-1482-FE06-65AB-9D8EA52EFF5B}"/>
              </a:ext>
            </a:extLst>
          </p:cNvPr>
          <p:cNvSpPr/>
          <p:nvPr/>
        </p:nvSpPr>
        <p:spPr>
          <a:xfrm>
            <a:off x="6243960" y="4352204"/>
            <a:ext cx="1596512" cy="2102389"/>
          </a:xfrm>
          <a:custGeom>
            <a:avLst/>
            <a:gdLst/>
            <a:ahLst/>
            <a:cxnLst/>
            <a:rect l="l" t="t" r="r" b="b"/>
            <a:pathLst>
              <a:path w="3193023" h="4204778">
                <a:moveTo>
                  <a:pt x="0" y="0"/>
                </a:moveTo>
                <a:lnTo>
                  <a:pt x="3193024" y="0"/>
                </a:lnTo>
                <a:lnTo>
                  <a:pt x="3193024" y="4204778"/>
                </a:lnTo>
                <a:lnTo>
                  <a:pt x="0" y="42047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900"/>
          </a:p>
        </p:txBody>
      </p:sp>
      <p:grpSp>
        <p:nvGrpSpPr>
          <p:cNvPr id="19" name="Group 18">
            <a:extLst>
              <a:ext uri="{FF2B5EF4-FFF2-40B4-BE49-F238E27FC236}">
                <a16:creationId xmlns:a16="http://schemas.microsoft.com/office/drawing/2014/main" id="{A6795C99-FD50-2085-AF3D-D16F029B5A25}"/>
              </a:ext>
            </a:extLst>
          </p:cNvPr>
          <p:cNvGrpSpPr/>
          <p:nvPr/>
        </p:nvGrpSpPr>
        <p:grpSpPr>
          <a:xfrm>
            <a:off x="5418155" y="654501"/>
            <a:ext cx="3096309" cy="1479732"/>
            <a:chOff x="5533341" y="1412784"/>
            <a:chExt cx="3096309" cy="1479732"/>
          </a:xfrm>
        </p:grpSpPr>
        <p:sp>
          <p:nvSpPr>
            <p:cNvPr id="2" name="Freeform 2">
              <a:extLst>
                <a:ext uri="{FF2B5EF4-FFF2-40B4-BE49-F238E27FC236}">
                  <a16:creationId xmlns:a16="http://schemas.microsoft.com/office/drawing/2014/main" id="{7DC6465F-0CEF-DA2A-BEE1-9D043A972BDC}"/>
                </a:ext>
              </a:extLst>
            </p:cNvPr>
            <p:cNvSpPr/>
            <p:nvPr/>
          </p:nvSpPr>
          <p:spPr>
            <a:xfrm>
              <a:off x="6096922" y="2212884"/>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3" name="Freeform 3">
              <a:extLst>
                <a:ext uri="{FF2B5EF4-FFF2-40B4-BE49-F238E27FC236}">
                  <a16:creationId xmlns:a16="http://schemas.microsoft.com/office/drawing/2014/main" id="{FB45E995-5A71-1D20-85B3-9E159E398EFF}"/>
                </a:ext>
              </a:extLst>
            </p:cNvPr>
            <p:cNvSpPr/>
            <p:nvPr/>
          </p:nvSpPr>
          <p:spPr>
            <a:xfrm>
              <a:off x="6627162"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4" name="Freeform 4">
              <a:extLst>
                <a:ext uri="{FF2B5EF4-FFF2-40B4-BE49-F238E27FC236}">
                  <a16:creationId xmlns:a16="http://schemas.microsoft.com/office/drawing/2014/main" id="{7233EAC2-5630-9E20-6626-10E80DD9A800}"/>
                </a:ext>
              </a:extLst>
            </p:cNvPr>
            <p:cNvSpPr/>
            <p:nvPr/>
          </p:nvSpPr>
          <p:spPr>
            <a:xfrm>
              <a:off x="7157402"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5" name="Freeform 5">
              <a:extLst>
                <a:ext uri="{FF2B5EF4-FFF2-40B4-BE49-F238E27FC236}">
                  <a16:creationId xmlns:a16="http://schemas.microsoft.com/office/drawing/2014/main" id="{4A6E224A-E18B-755E-8B39-D8B929B898F5}"/>
                </a:ext>
              </a:extLst>
            </p:cNvPr>
            <p:cNvSpPr/>
            <p:nvPr/>
          </p:nvSpPr>
          <p:spPr>
            <a:xfrm>
              <a:off x="7687641" y="2203632"/>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6" name="Freeform 6">
              <a:extLst>
                <a:ext uri="{FF2B5EF4-FFF2-40B4-BE49-F238E27FC236}">
                  <a16:creationId xmlns:a16="http://schemas.microsoft.com/office/drawing/2014/main" id="{A1B95CED-E07B-C20F-2C1A-BC6171C621C3}"/>
                </a:ext>
              </a:extLst>
            </p:cNvPr>
            <p:cNvSpPr/>
            <p:nvPr/>
          </p:nvSpPr>
          <p:spPr>
            <a:xfrm>
              <a:off x="8218473" y="2203632"/>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7" name="Freeform 7">
              <a:extLst>
                <a:ext uri="{FF2B5EF4-FFF2-40B4-BE49-F238E27FC236}">
                  <a16:creationId xmlns:a16="http://schemas.microsoft.com/office/drawing/2014/main" id="{E04EB818-92E1-65D8-736D-A4FDBDB966AE}"/>
                </a:ext>
              </a:extLst>
            </p:cNvPr>
            <p:cNvSpPr/>
            <p:nvPr/>
          </p:nvSpPr>
          <p:spPr>
            <a:xfrm>
              <a:off x="5533341"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8" name="Freeform 8">
              <a:extLst>
                <a:ext uri="{FF2B5EF4-FFF2-40B4-BE49-F238E27FC236}">
                  <a16:creationId xmlns:a16="http://schemas.microsoft.com/office/drawing/2014/main" id="{1E1837D9-065C-6C34-AC25-1EBE0815DBC1}"/>
                </a:ext>
              </a:extLst>
            </p:cNvPr>
            <p:cNvSpPr/>
            <p:nvPr/>
          </p:nvSpPr>
          <p:spPr>
            <a:xfrm>
              <a:off x="6100095"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9" name="Freeform 9">
              <a:extLst>
                <a:ext uri="{FF2B5EF4-FFF2-40B4-BE49-F238E27FC236}">
                  <a16:creationId xmlns:a16="http://schemas.microsoft.com/office/drawing/2014/main" id="{3642290E-4031-3554-7F6D-490E5459086F}"/>
                </a:ext>
              </a:extLst>
            </p:cNvPr>
            <p:cNvSpPr/>
            <p:nvPr/>
          </p:nvSpPr>
          <p:spPr>
            <a:xfrm>
              <a:off x="6627162"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0" name="Freeform 10">
              <a:extLst>
                <a:ext uri="{FF2B5EF4-FFF2-40B4-BE49-F238E27FC236}">
                  <a16:creationId xmlns:a16="http://schemas.microsoft.com/office/drawing/2014/main" id="{554642A2-EF3F-71AA-0CE1-375641A1E84A}"/>
                </a:ext>
              </a:extLst>
            </p:cNvPr>
            <p:cNvSpPr/>
            <p:nvPr/>
          </p:nvSpPr>
          <p:spPr>
            <a:xfrm>
              <a:off x="7157402"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1" name="Freeform 11">
              <a:extLst>
                <a:ext uri="{FF2B5EF4-FFF2-40B4-BE49-F238E27FC236}">
                  <a16:creationId xmlns:a16="http://schemas.microsoft.com/office/drawing/2014/main" id="{AC27C713-AD90-F093-DF65-EAC0ECBAF1EB}"/>
                </a:ext>
              </a:extLst>
            </p:cNvPr>
            <p:cNvSpPr/>
            <p:nvPr/>
          </p:nvSpPr>
          <p:spPr>
            <a:xfrm>
              <a:off x="7687641" y="1412784"/>
              <a:ext cx="411177" cy="679632"/>
            </a:xfrm>
            <a:custGeom>
              <a:avLst/>
              <a:gdLst/>
              <a:ahLst/>
              <a:cxnLst/>
              <a:rect l="l" t="t" r="r" b="b"/>
              <a:pathLst>
                <a:path w="822354" h="1359263">
                  <a:moveTo>
                    <a:pt x="0" y="0"/>
                  </a:moveTo>
                  <a:lnTo>
                    <a:pt x="822355" y="0"/>
                  </a:lnTo>
                  <a:lnTo>
                    <a:pt x="822355"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2" name="Freeform 12">
              <a:extLst>
                <a:ext uri="{FF2B5EF4-FFF2-40B4-BE49-F238E27FC236}">
                  <a16:creationId xmlns:a16="http://schemas.microsoft.com/office/drawing/2014/main" id="{B1E15916-8AED-9E1E-0895-C1D20296524C}"/>
                </a:ext>
              </a:extLst>
            </p:cNvPr>
            <p:cNvSpPr/>
            <p:nvPr/>
          </p:nvSpPr>
          <p:spPr>
            <a:xfrm>
              <a:off x="8218473" y="14127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16" name="Freeform 16">
              <a:extLst>
                <a:ext uri="{FF2B5EF4-FFF2-40B4-BE49-F238E27FC236}">
                  <a16:creationId xmlns:a16="http://schemas.microsoft.com/office/drawing/2014/main" id="{81E9E641-F196-4565-C87F-C4AE9F079A4B}"/>
                </a:ext>
              </a:extLst>
            </p:cNvPr>
            <p:cNvSpPr/>
            <p:nvPr/>
          </p:nvSpPr>
          <p:spPr>
            <a:xfrm>
              <a:off x="5533341" y="2212884"/>
              <a:ext cx="411177" cy="679632"/>
            </a:xfrm>
            <a:custGeom>
              <a:avLst/>
              <a:gdLst/>
              <a:ahLst/>
              <a:cxnLst/>
              <a:rect l="l" t="t" r="r" b="b"/>
              <a:pathLst>
                <a:path w="822354" h="1359263">
                  <a:moveTo>
                    <a:pt x="0" y="0"/>
                  </a:moveTo>
                  <a:lnTo>
                    <a:pt x="822354" y="0"/>
                  </a:lnTo>
                  <a:lnTo>
                    <a:pt x="822354" y="1359264"/>
                  </a:lnTo>
                  <a:lnTo>
                    <a:pt x="0" y="1359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900"/>
            </a:p>
          </p:txBody>
        </p:sp>
      </p:grpSp>
      <p:grpSp>
        <p:nvGrpSpPr>
          <p:cNvPr id="20" name="Group 19">
            <a:extLst>
              <a:ext uri="{FF2B5EF4-FFF2-40B4-BE49-F238E27FC236}">
                <a16:creationId xmlns:a16="http://schemas.microsoft.com/office/drawing/2014/main" id="{82EF9B05-B166-D6CD-6935-8395444CAE84}"/>
              </a:ext>
            </a:extLst>
          </p:cNvPr>
          <p:cNvGrpSpPr/>
          <p:nvPr/>
        </p:nvGrpSpPr>
        <p:grpSpPr>
          <a:xfrm>
            <a:off x="5260007" y="2648019"/>
            <a:ext cx="3244083" cy="1694933"/>
            <a:chOff x="5418155" y="3442588"/>
            <a:chExt cx="3244083" cy="1694933"/>
          </a:xfrm>
        </p:grpSpPr>
        <p:sp>
          <p:nvSpPr>
            <p:cNvPr id="14" name="Freeform 14">
              <a:extLst>
                <a:ext uri="{FF2B5EF4-FFF2-40B4-BE49-F238E27FC236}">
                  <a16:creationId xmlns:a16="http://schemas.microsoft.com/office/drawing/2014/main" id="{7EA97942-BA54-20B2-74CD-D41F7DA7DB20}"/>
                </a:ext>
              </a:extLst>
            </p:cNvPr>
            <p:cNvSpPr/>
            <p:nvPr/>
          </p:nvSpPr>
          <p:spPr>
            <a:xfrm>
              <a:off x="7774709"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sp>
          <p:nvSpPr>
            <p:cNvPr id="17" name="Freeform 17">
              <a:extLst>
                <a:ext uri="{FF2B5EF4-FFF2-40B4-BE49-F238E27FC236}">
                  <a16:creationId xmlns:a16="http://schemas.microsoft.com/office/drawing/2014/main" id="{393A0A96-970F-105B-251C-72F458848CD5}"/>
                </a:ext>
              </a:extLst>
            </p:cNvPr>
            <p:cNvSpPr/>
            <p:nvPr/>
          </p:nvSpPr>
          <p:spPr>
            <a:xfrm>
              <a:off x="5418155" y="3442588"/>
              <a:ext cx="887529" cy="1694933"/>
            </a:xfrm>
            <a:custGeom>
              <a:avLst/>
              <a:gdLst/>
              <a:ahLst/>
              <a:cxnLst/>
              <a:rect l="l" t="t" r="r" b="b"/>
              <a:pathLst>
                <a:path w="1775057" h="3389865">
                  <a:moveTo>
                    <a:pt x="0" y="0"/>
                  </a:moveTo>
                  <a:lnTo>
                    <a:pt x="1775056" y="0"/>
                  </a:lnTo>
                  <a:lnTo>
                    <a:pt x="1775056"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sp>
          <p:nvSpPr>
            <p:cNvPr id="18" name="Freeform 18">
              <a:extLst>
                <a:ext uri="{FF2B5EF4-FFF2-40B4-BE49-F238E27FC236}">
                  <a16:creationId xmlns:a16="http://schemas.microsoft.com/office/drawing/2014/main" id="{F93C8018-51B7-A503-15AF-089D14AB7D96}"/>
                </a:ext>
              </a:extLst>
            </p:cNvPr>
            <p:cNvSpPr/>
            <p:nvPr/>
          </p:nvSpPr>
          <p:spPr>
            <a:xfrm>
              <a:off x="6610483" y="3442588"/>
              <a:ext cx="887529" cy="1694933"/>
            </a:xfrm>
            <a:custGeom>
              <a:avLst/>
              <a:gdLst/>
              <a:ahLst/>
              <a:cxnLst/>
              <a:rect l="l" t="t" r="r" b="b"/>
              <a:pathLst>
                <a:path w="1775057" h="3389865">
                  <a:moveTo>
                    <a:pt x="0" y="0"/>
                  </a:moveTo>
                  <a:lnTo>
                    <a:pt x="1775057" y="0"/>
                  </a:lnTo>
                  <a:lnTo>
                    <a:pt x="1775057" y="3389865"/>
                  </a:lnTo>
                  <a:lnTo>
                    <a:pt x="0" y="338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900"/>
            </a:p>
          </p:txBody>
        </p:sp>
      </p:grpSp>
    </p:spTree>
    <p:extLst>
      <p:ext uri="{BB962C8B-B14F-4D97-AF65-F5344CB8AC3E}">
        <p14:creationId xmlns:p14="http://schemas.microsoft.com/office/powerpoint/2010/main" val="35902582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5CD0E-74DB-8FF7-63F9-76BD45B6B89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DDD0A69-C416-E23B-4877-730F68941CCB}"/>
              </a:ext>
            </a:extLst>
          </p:cNvPr>
          <p:cNvSpPr txBox="1"/>
          <p:nvPr/>
        </p:nvSpPr>
        <p:spPr>
          <a:xfrm>
            <a:off x="2291107" y="331528"/>
            <a:ext cx="5850913" cy="646331"/>
          </a:xfrm>
          <a:prstGeom prst="rect">
            <a:avLst/>
          </a:prstGeom>
          <a:noFill/>
        </p:spPr>
        <p:txBody>
          <a:bodyPr wrap="square" lIns="91440" tIns="45720" rIns="91440" bIns="45720" rtlCol="0" anchor="t">
            <a:spAutoFit/>
          </a:bodyPr>
          <a:lstStyle/>
          <a:p>
            <a:r>
              <a:rPr lang="en-US" sz="3600"/>
              <a:t>   Blood Alcohol Content</a:t>
            </a:r>
          </a:p>
        </p:txBody>
      </p:sp>
      <p:sp>
        <p:nvSpPr>
          <p:cNvPr id="13" name="Subtitle 2">
            <a:extLst>
              <a:ext uri="{FF2B5EF4-FFF2-40B4-BE49-F238E27FC236}">
                <a16:creationId xmlns:a16="http://schemas.microsoft.com/office/drawing/2014/main" id="{D288340F-2B98-2D8E-7855-AD4CDEF138A3}"/>
              </a:ext>
            </a:extLst>
          </p:cNvPr>
          <p:cNvSpPr txBox="1">
            <a:spLocks/>
          </p:cNvSpPr>
          <p:nvPr/>
        </p:nvSpPr>
        <p:spPr>
          <a:xfrm>
            <a:off x="1605776" y="1399709"/>
            <a:ext cx="2257461" cy="21058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solidFill>
                  <a:schemeClr val="tx1"/>
                </a:solidFill>
              </a:rPr>
              <a:t>110 </a:t>
            </a:r>
            <a:r>
              <a:rPr lang="en-US" sz="2400" dirty="0" err="1">
                <a:solidFill>
                  <a:schemeClr val="tx1"/>
                </a:solidFill>
              </a:rPr>
              <a:t>lb</a:t>
            </a:r>
            <a:r>
              <a:rPr lang="en-US" sz="2400" dirty="0">
                <a:solidFill>
                  <a:schemeClr val="tx1"/>
                </a:solidFill>
              </a:rPr>
              <a:t> female  </a:t>
            </a:r>
          </a:p>
          <a:p>
            <a:pPr algn="l"/>
            <a:r>
              <a:rPr lang="en-US" sz="2400" dirty="0">
                <a:solidFill>
                  <a:schemeClr val="tx1"/>
                </a:solidFill>
              </a:rPr>
              <a:t>      .51%</a:t>
            </a:r>
            <a:endParaRPr lang="en-US" sz="2400" dirty="0">
              <a:solidFill>
                <a:schemeClr val="tx1"/>
              </a:solidFill>
              <a:ea typeface="Calibri"/>
              <a:cs typeface="Calibri"/>
            </a:endParaRPr>
          </a:p>
          <a:p>
            <a:pPr algn="l"/>
            <a:endParaRPr lang="en-US" sz="2400" dirty="0">
              <a:solidFill>
                <a:schemeClr val="tx1"/>
              </a:solidFill>
              <a:ea typeface="Calibri"/>
              <a:cs typeface="Calibri"/>
            </a:endParaRPr>
          </a:p>
          <a:p>
            <a:pPr algn="l"/>
            <a:r>
              <a:rPr lang="en-US" sz="2400" dirty="0">
                <a:solidFill>
                  <a:schemeClr val="tx1"/>
                </a:solidFill>
              </a:rPr>
              <a:t>150 </a:t>
            </a:r>
            <a:r>
              <a:rPr lang="en-US" sz="2400" dirty="0" err="1">
                <a:solidFill>
                  <a:schemeClr val="tx1"/>
                </a:solidFill>
              </a:rPr>
              <a:t>lb</a:t>
            </a:r>
            <a:r>
              <a:rPr lang="en-US" sz="2400" dirty="0">
                <a:solidFill>
                  <a:schemeClr val="tx1"/>
                </a:solidFill>
              </a:rPr>
              <a:t> female </a:t>
            </a:r>
            <a:endParaRPr lang="en-US" sz="2400" dirty="0">
              <a:solidFill>
                <a:schemeClr val="tx1"/>
              </a:solidFill>
              <a:ea typeface="Calibri"/>
              <a:cs typeface="Calibri"/>
            </a:endParaRPr>
          </a:p>
          <a:p>
            <a:pPr algn="l"/>
            <a:r>
              <a:rPr lang="en-US" sz="2400" dirty="0">
                <a:solidFill>
                  <a:schemeClr val="tx1"/>
                </a:solidFill>
              </a:rPr>
              <a:t>      .37%</a:t>
            </a:r>
            <a:endParaRPr lang="en-US" sz="2400" dirty="0">
              <a:solidFill>
                <a:schemeClr val="tx1"/>
              </a:solidFill>
              <a:ea typeface="Calibri"/>
              <a:cs typeface="Calibri"/>
            </a:endParaRPr>
          </a:p>
          <a:p>
            <a:endParaRPr lang="en-US" sz="2000" dirty="0"/>
          </a:p>
          <a:p>
            <a:endParaRPr lang="en-US" sz="2000" dirty="0"/>
          </a:p>
        </p:txBody>
      </p:sp>
      <p:sp>
        <p:nvSpPr>
          <p:cNvPr id="14" name="Subtitle 2">
            <a:extLst>
              <a:ext uri="{FF2B5EF4-FFF2-40B4-BE49-F238E27FC236}">
                <a16:creationId xmlns:a16="http://schemas.microsoft.com/office/drawing/2014/main" id="{3466E377-9C77-08F1-AF7C-1051081C2FAA}"/>
              </a:ext>
            </a:extLst>
          </p:cNvPr>
          <p:cNvSpPr>
            <a:spLocks noGrp="1"/>
          </p:cNvSpPr>
          <p:nvPr>
            <p:ph type="subTitle" idx="1"/>
          </p:nvPr>
        </p:nvSpPr>
        <p:spPr>
          <a:xfrm>
            <a:off x="6220877" y="1399709"/>
            <a:ext cx="2596998" cy="2105854"/>
          </a:xfrm>
        </p:spPr>
        <p:txBody>
          <a:bodyPr vert="horz" lIns="91440" tIns="45720" rIns="91440" bIns="45720" rtlCol="0" anchor="t">
            <a:noAutofit/>
          </a:bodyPr>
          <a:lstStyle/>
          <a:p>
            <a:r>
              <a:rPr lang="en-US" sz="2400" dirty="0">
                <a:solidFill>
                  <a:schemeClr val="tx1"/>
                </a:solidFill>
              </a:rPr>
              <a:t>110 </a:t>
            </a:r>
            <a:r>
              <a:rPr lang="en-US" sz="2400" dirty="0" err="1">
                <a:solidFill>
                  <a:schemeClr val="tx1"/>
                </a:solidFill>
              </a:rPr>
              <a:t>lb</a:t>
            </a:r>
            <a:r>
              <a:rPr lang="en-US" sz="2400" dirty="0">
                <a:solidFill>
                  <a:schemeClr val="tx1"/>
                </a:solidFill>
              </a:rPr>
              <a:t> male </a:t>
            </a:r>
            <a:endParaRPr lang="en-US" sz="2400" dirty="0">
              <a:solidFill>
                <a:schemeClr val="tx1"/>
              </a:solidFill>
              <a:cs typeface="Calibri"/>
            </a:endParaRPr>
          </a:p>
          <a:p>
            <a:r>
              <a:rPr lang="en-US" sz="2400" dirty="0">
                <a:solidFill>
                  <a:schemeClr val="tx1"/>
                </a:solidFill>
              </a:rPr>
              <a:t>  .44%</a:t>
            </a:r>
            <a:endParaRPr lang="en-US" sz="2400" dirty="0">
              <a:solidFill>
                <a:schemeClr val="tx1"/>
              </a:solidFill>
              <a:ea typeface="Calibri"/>
              <a:cs typeface="Calibri"/>
            </a:endParaRPr>
          </a:p>
          <a:p>
            <a:endParaRPr lang="en-US" sz="2400" dirty="0">
              <a:solidFill>
                <a:schemeClr val="tx1"/>
              </a:solidFill>
              <a:ea typeface="Calibri"/>
              <a:cs typeface="Calibri"/>
            </a:endParaRPr>
          </a:p>
          <a:p>
            <a:r>
              <a:rPr lang="en-US" sz="2400" dirty="0">
                <a:solidFill>
                  <a:schemeClr val="tx1"/>
                </a:solidFill>
              </a:rPr>
              <a:t>150 </a:t>
            </a:r>
            <a:r>
              <a:rPr lang="en-US" sz="2400" dirty="0" err="1">
                <a:solidFill>
                  <a:schemeClr val="tx1"/>
                </a:solidFill>
              </a:rPr>
              <a:t>lb</a:t>
            </a:r>
            <a:r>
              <a:rPr lang="en-US" sz="2400" dirty="0">
                <a:solidFill>
                  <a:schemeClr val="tx1"/>
                </a:solidFill>
              </a:rPr>
              <a:t> male </a:t>
            </a:r>
            <a:endParaRPr lang="en-US" sz="2400" dirty="0">
              <a:solidFill>
                <a:schemeClr val="tx1"/>
              </a:solidFill>
              <a:ea typeface="Calibri"/>
              <a:cs typeface="Calibri"/>
            </a:endParaRPr>
          </a:p>
          <a:p>
            <a:r>
              <a:rPr lang="en-US" sz="2400" dirty="0">
                <a:solidFill>
                  <a:schemeClr val="tx1"/>
                </a:solidFill>
              </a:rPr>
              <a:t>  .32%</a:t>
            </a:r>
            <a:endParaRPr lang="en-US" sz="2400" dirty="0">
              <a:solidFill>
                <a:schemeClr val="tx1"/>
              </a:solidFill>
              <a:ea typeface="Calibri"/>
              <a:cs typeface="Calibri"/>
            </a:endParaRPr>
          </a:p>
          <a:p>
            <a:endParaRPr lang="en-US" sz="2000" dirty="0"/>
          </a:p>
          <a:p>
            <a:endParaRPr lang="en-US" sz="2000" dirty="0"/>
          </a:p>
        </p:txBody>
      </p:sp>
      <p:sp>
        <p:nvSpPr>
          <p:cNvPr id="15" name="Subtitle 2">
            <a:extLst>
              <a:ext uri="{FF2B5EF4-FFF2-40B4-BE49-F238E27FC236}">
                <a16:creationId xmlns:a16="http://schemas.microsoft.com/office/drawing/2014/main" id="{FC1090B1-9084-1153-ADFE-F9F7B21BD56A}"/>
              </a:ext>
            </a:extLst>
          </p:cNvPr>
          <p:cNvSpPr txBox="1">
            <a:spLocks/>
          </p:cNvSpPr>
          <p:nvPr/>
        </p:nvSpPr>
        <p:spPr>
          <a:xfrm>
            <a:off x="3054579" y="3976039"/>
            <a:ext cx="4723202" cy="2663895"/>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60000"/>
              </a:lnSpc>
            </a:pPr>
            <a:r>
              <a:rPr lang="en-US" sz="2000" b="1" dirty="0">
                <a:solidFill>
                  <a:schemeClr val="accent1">
                    <a:lumMod val="49000"/>
                  </a:schemeClr>
                </a:solidFill>
                <a:ea typeface="Calibri"/>
                <a:cs typeface="Calibri"/>
              </a:rPr>
              <a:t>BAC Impairment</a:t>
            </a:r>
          </a:p>
          <a:p>
            <a:pPr algn="l">
              <a:lnSpc>
                <a:spcPct val="160000"/>
              </a:lnSpc>
            </a:pPr>
            <a:r>
              <a:rPr lang="en-US" sz="2000" b="1" dirty="0">
                <a:solidFill>
                  <a:schemeClr val="accent1">
                    <a:lumMod val="49000"/>
                  </a:schemeClr>
                </a:solidFill>
              </a:rPr>
              <a:t>Mild                    .05% </a:t>
            </a:r>
            <a:endParaRPr lang="en-US" sz="2000"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Increased           .15%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Severe                .30%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Life threat         .45% </a:t>
            </a:r>
            <a:r>
              <a:rPr lang="en-US" sz="2000" dirty="0">
                <a:solidFill>
                  <a:schemeClr val="accent1">
                    <a:lumMod val="49000"/>
                  </a:schemeClr>
                </a:solidFill>
              </a:rPr>
              <a:t>     </a:t>
            </a:r>
            <a:endParaRPr lang="en-US" sz="2000" dirty="0">
              <a:solidFill>
                <a:schemeClr val="accent1">
                  <a:lumMod val="49000"/>
                </a:schemeClr>
              </a:solidFill>
              <a:ea typeface="Calibri"/>
              <a:cs typeface="Calibri"/>
            </a:endParaRPr>
          </a:p>
        </p:txBody>
      </p:sp>
      <p:sp>
        <p:nvSpPr>
          <p:cNvPr id="2" name="Freeform 20">
            <a:extLst>
              <a:ext uri="{FF2B5EF4-FFF2-40B4-BE49-F238E27FC236}">
                <a16:creationId xmlns:a16="http://schemas.microsoft.com/office/drawing/2014/main" id="{9D065FE1-104F-EA51-2358-2D9A55087B3A}"/>
              </a:ext>
            </a:extLst>
          </p:cNvPr>
          <p:cNvSpPr/>
          <p:nvPr/>
        </p:nvSpPr>
        <p:spPr>
          <a:xfrm>
            <a:off x="570228" y="1550012"/>
            <a:ext cx="870265" cy="1763214"/>
          </a:xfrm>
          <a:custGeom>
            <a:avLst/>
            <a:gdLst/>
            <a:ahLst/>
            <a:cxnLst/>
            <a:rect l="l" t="t" r="r" b="b"/>
            <a:pathLst>
              <a:path w="2160270" h="4114800">
                <a:moveTo>
                  <a:pt x="0" y="0"/>
                </a:moveTo>
                <a:lnTo>
                  <a:pt x="2160270" y="0"/>
                </a:lnTo>
                <a:lnTo>
                  <a:pt x="21602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21">
            <a:extLst>
              <a:ext uri="{FF2B5EF4-FFF2-40B4-BE49-F238E27FC236}">
                <a16:creationId xmlns:a16="http://schemas.microsoft.com/office/drawing/2014/main" id="{EEF9CF2A-B3ED-3770-0CA2-991AA5A4E23A}"/>
              </a:ext>
            </a:extLst>
          </p:cNvPr>
          <p:cNvSpPr/>
          <p:nvPr/>
        </p:nvSpPr>
        <p:spPr>
          <a:xfrm>
            <a:off x="5600069" y="1550012"/>
            <a:ext cx="718253" cy="1805193"/>
          </a:xfrm>
          <a:custGeom>
            <a:avLst/>
            <a:gdLst/>
            <a:ahLst/>
            <a:cxnLst/>
            <a:rect l="l" t="t" r="r" b="b"/>
            <a:pathLst>
              <a:path w="1738503" h="4114800">
                <a:moveTo>
                  <a:pt x="0" y="0"/>
                </a:moveTo>
                <a:lnTo>
                  <a:pt x="1738503" y="0"/>
                </a:lnTo>
                <a:lnTo>
                  <a:pt x="1738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7">
            <a:extLst>
              <a:ext uri="{FF2B5EF4-FFF2-40B4-BE49-F238E27FC236}">
                <a16:creationId xmlns:a16="http://schemas.microsoft.com/office/drawing/2014/main" id="{BA678D89-5960-1DE3-D547-ED4A63FB8837}"/>
              </a:ext>
            </a:extLst>
          </p:cNvPr>
          <p:cNvSpPr/>
          <p:nvPr/>
        </p:nvSpPr>
        <p:spPr>
          <a:xfrm>
            <a:off x="1875133" y="4054991"/>
            <a:ext cx="831948" cy="2471481"/>
          </a:xfrm>
          <a:custGeom>
            <a:avLst/>
            <a:gdLst/>
            <a:ahLst/>
            <a:cxnLst/>
            <a:rect l="l" t="t" r="r" b="b"/>
            <a:pathLst>
              <a:path w="1126703" h="3835584">
                <a:moveTo>
                  <a:pt x="0" y="0"/>
                </a:moveTo>
                <a:lnTo>
                  <a:pt x="1126703" y="0"/>
                </a:lnTo>
                <a:lnTo>
                  <a:pt x="1126703" y="3835584"/>
                </a:lnTo>
                <a:lnTo>
                  <a:pt x="0" y="3835584"/>
                </a:lnTo>
                <a:lnTo>
                  <a:pt x="0" y="0"/>
                </a:lnTo>
                <a:close/>
              </a:path>
            </a:pathLst>
          </a:custGeom>
          <a:blipFill>
            <a:blip r:embed="rId7"/>
            <a:stretch>
              <a:fillRect/>
            </a:stretch>
          </a:blipFill>
        </p:spPr>
        <p:txBody>
          <a:bodyPr/>
          <a:lstStyle/>
          <a:p>
            <a:endParaRPr lang="en-US"/>
          </a:p>
        </p:txBody>
      </p:sp>
      <p:sp>
        <p:nvSpPr>
          <p:cNvPr id="3" name="TextBox 2">
            <a:extLst>
              <a:ext uri="{FF2B5EF4-FFF2-40B4-BE49-F238E27FC236}">
                <a16:creationId xmlns:a16="http://schemas.microsoft.com/office/drawing/2014/main" id="{06CA5796-3CBC-621D-6645-A755518B3A8D}"/>
              </a:ext>
            </a:extLst>
          </p:cNvPr>
          <p:cNvSpPr txBox="1"/>
          <p:nvPr/>
        </p:nvSpPr>
        <p:spPr>
          <a:xfrm rot="21329257">
            <a:off x="1955910" y="4974315"/>
            <a:ext cx="670394" cy="307777"/>
          </a:xfrm>
          <a:prstGeom prst="rect">
            <a:avLst/>
          </a:prstGeom>
          <a:noFill/>
        </p:spPr>
        <p:txBody>
          <a:bodyPr wrap="square" rtlCol="0">
            <a:spAutoFit/>
          </a:bodyPr>
          <a:lstStyle/>
          <a:p>
            <a:r>
              <a:rPr lang="en-US" sz="1400" b="1" i="1" dirty="0"/>
              <a:t>2 hour</a:t>
            </a:r>
          </a:p>
        </p:txBody>
      </p:sp>
    </p:spTree>
    <p:extLst>
      <p:ext uri="{BB962C8B-B14F-4D97-AF65-F5344CB8AC3E}">
        <p14:creationId xmlns:p14="http://schemas.microsoft.com/office/powerpoint/2010/main" val="2155379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C4A4-B983-79A9-5939-77D0473A54A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E7F2456-8006-E033-9AA9-9F3546E09EB3}"/>
              </a:ext>
            </a:extLst>
          </p:cNvPr>
          <p:cNvSpPr txBox="1"/>
          <p:nvPr/>
        </p:nvSpPr>
        <p:spPr>
          <a:xfrm>
            <a:off x="2291107" y="331528"/>
            <a:ext cx="5850913" cy="646331"/>
          </a:xfrm>
          <a:prstGeom prst="rect">
            <a:avLst/>
          </a:prstGeom>
          <a:noFill/>
        </p:spPr>
        <p:txBody>
          <a:bodyPr wrap="square" lIns="91440" tIns="45720" rIns="91440" bIns="45720" rtlCol="0" anchor="t">
            <a:spAutoFit/>
          </a:bodyPr>
          <a:lstStyle/>
          <a:p>
            <a:r>
              <a:rPr lang="en-US" sz="3600"/>
              <a:t>   Blood Alcohol Content</a:t>
            </a:r>
          </a:p>
        </p:txBody>
      </p:sp>
      <p:sp>
        <p:nvSpPr>
          <p:cNvPr id="13" name="Subtitle 2">
            <a:extLst>
              <a:ext uri="{FF2B5EF4-FFF2-40B4-BE49-F238E27FC236}">
                <a16:creationId xmlns:a16="http://schemas.microsoft.com/office/drawing/2014/main" id="{8A658297-C435-7F9D-902D-FCB202EA0ACB}"/>
              </a:ext>
            </a:extLst>
          </p:cNvPr>
          <p:cNvSpPr txBox="1">
            <a:spLocks/>
          </p:cNvSpPr>
          <p:nvPr/>
        </p:nvSpPr>
        <p:spPr>
          <a:xfrm>
            <a:off x="1605776" y="1399709"/>
            <a:ext cx="2257461" cy="21058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400" dirty="0">
                <a:solidFill>
                  <a:schemeClr val="tx1"/>
                </a:solidFill>
              </a:rPr>
              <a:t>110 </a:t>
            </a:r>
            <a:r>
              <a:rPr lang="en-US" sz="2400" dirty="0" err="1">
                <a:solidFill>
                  <a:schemeClr val="tx1"/>
                </a:solidFill>
              </a:rPr>
              <a:t>lb</a:t>
            </a:r>
            <a:r>
              <a:rPr lang="en-US" sz="2400" dirty="0">
                <a:solidFill>
                  <a:schemeClr val="tx1"/>
                </a:solidFill>
              </a:rPr>
              <a:t> female  </a:t>
            </a:r>
          </a:p>
          <a:p>
            <a:pPr algn="l"/>
            <a:r>
              <a:rPr lang="en-US" sz="2400" dirty="0">
                <a:solidFill>
                  <a:schemeClr val="tx1"/>
                </a:solidFill>
              </a:rPr>
              <a:t>      .51%</a:t>
            </a:r>
            <a:endParaRPr lang="en-US" sz="2400" dirty="0">
              <a:solidFill>
                <a:schemeClr val="tx1"/>
              </a:solidFill>
              <a:ea typeface="Calibri"/>
              <a:cs typeface="Calibri"/>
            </a:endParaRPr>
          </a:p>
          <a:p>
            <a:pPr algn="l"/>
            <a:endParaRPr lang="en-US" sz="2400" dirty="0">
              <a:solidFill>
                <a:schemeClr val="tx1"/>
              </a:solidFill>
              <a:ea typeface="Calibri"/>
              <a:cs typeface="Calibri"/>
            </a:endParaRPr>
          </a:p>
          <a:p>
            <a:pPr algn="l"/>
            <a:r>
              <a:rPr lang="en-US" sz="2400" dirty="0">
                <a:solidFill>
                  <a:schemeClr val="tx1"/>
                </a:solidFill>
              </a:rPr>
              <a:t>150 </a:t>
            </a:r>
            <a:r>
              <a:rPr lang="en-US" sz="2400" dirty="0" err="1">
                <a:solidFill>
                  <a:schemeClr val="tx1"/>
                </a:solidFill>
              </a:rPr>
              <a:t>lb</a:t>
            </a:r>
            <a:r>
              <a:rPr lang="en-US" sz="2400" dirty="0">
                <a:solidFill>
                  <a:schemeClr val="tx1"/>
                </a:solidFill>
              </a:rPr>
              <a:t> female </a:t>
            </a:r>
            <a:endParaRPr lang="en-US" sz="2400" dirty="0">
              <a:solidFill>
                <a:schemeClr val="tx1"/>
              </a:solidFill>
              <a:ea typeface="Calibri"/>
              <a:cs typeface="Calibri"/>
            </a:endParaRPr>
          </a:p>
          <a:p>
            <a:pPr algn="l"/>
            <a:r>
              <a:rPr lang="en-US" sz="2400" dirty="0">
                <a:solidFill>
                  <a:schemeClr val="tx1"/>
                </a:solidFill>
              </a:rPr>
              <a:t>      .37%</a:t>
            </a:r>
            <a:endParaRPr lang="en-US" sz="2400" dirty="0">
              <a:solidFill>
                <a:schemeClr val="tx1"/>
              </a:solidFill>
              <a:ea typeface="Calibri"/>
              <a:cs typeface="Calibri"/>
            </a:endParaRPr>
          </a:p>
          <a:p>
            <a:endParaRPr lang="en-US" sz="2000" dirty="0"/>
          </a:p>
          <a:p>
            <a:endParaRPr lang="en-US" sz="2000" dirty="0"/>
          </a:p>
        </p:txBody>
      </p:sp>
      <p:sp>
        <p:nvSpPr>
          <p:cNvPr id="14" name="Subtitle 2">
            <a:extLst>
              <a:ext uri="{FF2B5EF4-FFF2-40B4-BE49-F238E27FC236}">
                <a16:creationId xmlns:a16="http://schemas.microsoft.com/office/drawing/2014/main" id="{1F4F7AEE-B3B7-A99E-D344-A4D635A71726}"/>
              </a:ext>
            </a:extLst>
          </p:cNvPr>
          <p:cNvSpPr>
            <a:spLocks noGrp="1"/>
          </p:cNvSpPr>
          <p:nvPr>
            <p:ph type="subTitle" idx="1"/>
          </p:nvPr>
        </p:nvSpPr>
        <p:spPr>
          <a:xfrm>
            <a:off x="6220877" y="1399709"/>
            <a:ext cx="2596998" cy="2105854"/>
          </a:xfrm>
        </p:spPr>
        <p:txBody>
          <a:bodyPr vert="horz" lIns="91440" tIns="45720" rIns="91440" bIns="45720" rtlCol="0" anchor="t">
            <a:noAutofit/>
          </a:bodyPr>
          <a:lstStyle/>
          <a:p>
            <a:r>
              <a:rPr lang="en-US" sz="2400" dirty="0">
                <a:solidFill>
                  <a:schemeClr val="tx1"/>
                </a:solidFill>
              </a:rPr>
              <a:t>110 </a:t>
            </a:r>
            <a:r>
              <a:rPr lang="en-US" sz="2400" dirty="0" err="1">
                <a:solidFill>
                  <a:schemeClr val="tx1"/>
                </a:solidFill>
              </a:rPr>
              <a:t>lb</a:t>
            </a:r>
            <a:r>
              <a:rPr lang="en-US" sz="2400" dirty="0">
                <a:solidFill>
                  <a:schemeClr val="tx1"/>
                </a:solidFill>
              </a:rPr>
              <a:t> male </a:t>
            </a:r>
            <a:endParaRPr lang="en-US" sz="2400" dirty="0">
              <a:solidFill>
                <a:schemeClr val="tx1"/>
              </a:solidFill>
              <a:cs typeface="Calibri"/>
            </a:endParaRPr>
          </a:p>
          <a:p>
            <a:r>
              <a:rPr lang="en-US" sz="2400" dirty="0">
                <a:solidFill>
                  <a:schemeClr val="tx1"/>
                </a:solidFill>
              </a:rPr>
              <a:t>  .44%</a:t>
            </a:r>
            <a:endParaRPr lang="en-US" sz="2400" dirty="0">
              <a:solidFill>
                <a:schemeClr val="tx1"/>
              </a:solidFill>
              <a:ea typeface="Calibri"/>
              <a:cs typeface="Calibri"/>
            </a:endParaRPr>
          </a:p>
          <a:p>
            <a:endParaRPr lang="en-US" sz="2400" dirty="0">
              <a:solidFill>
                <a:schemeClr val="tx1"/>
              </a:solidFill>
              <a:ea typeface="Calibri"/>
              <a:cs typeface="Calibri"/>
            </a:endParaRPr>
          </a:p>
          <a:p>
            <a:r>
              <a:rPr lang="en-US" sz="2400" dirty="0">
                <a:solidFill>
                  <a:schemeClr val="tx1"/>
                </a:solidFill>
              </a:rPr>
              <a:t>150 </a:t>
            </a:r>
            <a:r>
              <a:rPr lang="en-US" sz="2400" dirty="0" err="1">
                <a:solidFill>
                  <a:schemeClr val="tx1"/>
                </a:solidFill>
              </a:rPr>
              <a:t>lb</a:t>
            </a:r>
            <a:r>
              <a:rPr lang="en-US" sz="2400" dirty="0">
                <a:solidFill>
                  <a:schemeClr val="tx1"/>
                </a:solidFill>
              </a:rPr>
              <a:t> male </a:t>
            </a:r>
            <a:endParaRPr lang="en-US" sz="2400" dirty="0">
              <a:solidFill>
                <a:schemeClr val="tx1"/>
              </a:solidFill>
              <a:ea typeface="Calibri"/>
              <a:cs typeface="Calibri"/>
            </a:endParaRPr>
          </a:p>
          <a:p>
            <a:r>
              <a:rPr lang="en-US" sz="2400" dirty="0">
                <a:solidFill>
                  <a:schemeClr val="tx1"/>
                </a:solidFill>
              </a:rPr>
              <a:t>  .32%</a:t>
            </a:r>
            <a:endParaRPr lang="en-US" sz="2400" dirty="0">
              <a:solidFill>
                <a:schemeClr val="tx1"/>
              </a:solidFill>
              <a:ea typeface="Calibri"/>
              <a:cs typeface="Calibri"/>
            </a:endParaRPr>
          </a:p>
          <a:p>
            <a:endParaRPr lang="en-US" sz="2000" dirty="0"/>
          </a:p>
          <a:p>
            <a:endParaRPr lang="en-US" sz="2000" dirty="0"/>
          </a:p>
        </p:txBody>
      </p:sp>
      <p:sp>
        <p:nvSpPr>
          <p:cNvPr id="15" name="Subtitle 2">
            <a:extLst>
              <a:ext uri="{FF2B5EF4-FFF2-40B4-BE49-F238E27FC236}">
                <a16:creationId xmlns:a16="http://schemas.microsoft.com/office/drawing/2014/main" id="{4AD2734B-26B0-CB8D-CB41-7DB7B7D4D7BC}"/>
              </a:ext>
            </a:extLst>
          </p:cNvPr>
          <p:cNvSpPr txBox="1">
            <a:spLocks/>
          </p:cNvSpPr>
          <p:nvPr/>
        </p:nvSpPr>
        <p:spPr>
          <a:xfrm>
            <a:off x="3054579" y="3976039"/>
            <a:ext cx="4723202" cy="2663895"/>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60000"/>
              </a:lnSpc>
            </a:pPr>
            <a:r>
              <a:rPr lang="en-US" sz="2000" b="1" dirty="0">
                <a:solidFill>
                  <a:schemeClr val="accent1">
                    <a:lumMod val="49000"/>
                  </a:schemeClr>
                </a:solidFill>
                <a:ea typeface="Calibri"/>
                <a:cs typeface="Calibri"/>
              </a:rPr>
              <a:t>BAC Impairment</a:t>
            </a:r>
          </a:p>
          <a:p>
            <a:pPr algn="l">
              <a:lnSpc>
                <a:spcPct val="160000"/>
              </a:lnSpc>
            </a:pPr>
            <a:r>
              <a:rPr lang="en-US" sz="2000" b="1" dirty="0">
                <a:solidFill>
                  <a:schemeClr val="accent1">
                    <a:lumMod val="49000"/>
                  </a:schemeClr>
                </a:solidFill>
              </a:rPr>
              <a:t>Mild                    .05% </a:t>
            </a:r>
            <a:endParaRPr lang="en-US" sz="2000"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Increased           .15%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Severe                .30% </a:t>
            </a:r>
            <a:endParaRPr lang="en-US" sz="2000" b="1" dirty="0">
              <a:solidFill>
                <a:schemeClr val="accent1">
                  <a:lumMod val="49000"/>
                </a:schemeClr>
              </a:solidFill>
              <a:ea typeface="Calibri"/>
              <a:cs typeface="Calibri"/>
            </a:endParaRPr>
          </a:p>
          <a:p>
            <a:pPr algn="l">
              <a:lnSpc>
                <a:spcPct val="160000"/>
              </a:lnSpc>
            </a:pPr>
            <a:r>
              <a:rPr lang="en-US" sz="2000" b="1" dirty="0">
                <a:solidFill>
                  <a:schemeClr val="accent1">
                    <a:lumMod val="49000"/>
                  </a:schemeClr>
                </a:solidFill>
              </a:rPr>
              <a:t>Life threat         .45% </a:t>
            </a:r>
            <a:r>
              <a:rPr lang="en-US" sz="2000" dirty="0">
                <a:solidFill>
                  <a:schemeClr val="accent1">
                    <a:lumMod val="49000"/>
                  </a:schemeClr>
                </a:solidFill>
              </a:rPr>
              <a:t>     </a:t>
            </a:r>
            <a:endParaRPr lang="en-US" sz="2000" dirty="0">
              <a:solidFill>
                <a:schemeClr val="accent1">
                  <a:lumMod val="49000"/>
                </a:schemeClr>
              </a:solidFill>
              <a:ea typeface="Calibri"/>
              <a:cs typeface="Calibri"/>
            </a:endParaRPr>
          </a:p>
        </p:txBody>
      </p:sp>
      <p:sp>
        <p:nvSpPr>
          <p:cNvPr id="2" name="Freeform 20">
            <a:extLst>
              <a:ext uri="{FF2B5EF4-FFF2-40B4-BE49-F238E27FC236}">
                <a16:creationId xmlns:a16="http://schemas.microsoft.com/office/drawing/2014/main" id="{4A462638-09AF-5485-67FC-C72033BB11EC}"/>
              </a:ext>
            </a:extLst>
          </p:cNvPr>
          <p:cNvSpPr/>
          <p:nvPr/>
        </p:nvSpPr>
        <p:spPr>
          <a:xfrm>
            <a:off x="570228" y="1550012"/>
            <a:ext cx="870265" cy="1763214"/>
          </a:xfrm>
          <a:custGeom>
            <a:avLst/>
            <a:gdLst/>
            <a:ahLst/>
            <a:cxnLst/>
            <a:rect l="l" t="t" r="r" b="b"/>
            <a:pathLst>
              <a:path w="2160270" h="4114800">
                <a:moveTo>
                  <a:pt x="0" y="0"/>
                </a:moveTo>
                <a:lnTo>
                  <a:pt x="2160270" y="0"/>
                </a:lnTo>
                <a:lnTo>
                  <a:pt x="216027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21">
            <a:extLst>
              <a:ext uri="{FF2B5EF4-FFF2-40B4-BE49-F238E27FC236}">
                <a16:creationId xmlns:a16="http://schemas.microsoft.com/office/drawing/2014/main" id="{B648E636-2506-69A4-1DB1-73CAE8A908DE}"/>
              </a:ext>
            </a:extLst>
          </p:cNvPr>
          <p:cNvSpPr/>
          <p:nvPr/>
        </p:nvSpPr>
        <p:spPr>
          <a:xfrm>
            <a:off x="5600069" y="1550012"/>
            <a:ext cx="718253" cy="1805193"/>
          </a:xfrm>
          <a:custGeom>
            <a:avLst/>
            <a:gdLst/>
            <a:ahLst/>
            <a:cxnLst/>
            <a:rect l="l" t="t" r="r" b="b"/>
            <a:pathLst>
              <a:path w="1738503" h="4114800">
                <a:moveTo>
                  <a:pt x="0" y="0"/>
                </a:moveTo>
                <a:lnTo>
                  <a:pt x="1738503" y="0"/>
                </a:lnTo>
                <a:lnTo>
                  <a:pt x="1738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7">
            <a:extLst>
              <a:ext uri="{FF2B5EF4-FFF2-40B4-BE49-F238E27FC236}">
                <a16:creationId xmlns:a16="http://schemas.microsoft.com/office/drawing/2014/main" id="{EE6AFBB8-8F84-1D99-185D-2FBED8BA93CB}"/>
              </a:ext>
            </a:extLst>
          </p:cNvPr>
          <p:cNvSpPr/>
          <p:nvPr/>
        </p:nvSpPr>
        <p:spPr>
          <a:xfrm>
            <a:off x="1875133" y="4054991"/>
            <a:ext cx="831948" cy="2471481"/>
          </a:xfrm>
          <a:custGeom>
            <a:avLst/>
            <a:gdLst/>
            <a:ahLst/>
            <a:cxnLst/>
            <a:rect l="l" t="t" r="r" b="b"/>
            <a:pathLst>
              <a:path w="1126703" h="3835584">
                <a:moveTo>
                  <a:pt x="0" y="0"/>
                </a:moveTo>
                <a:lnTo>
                  <a:pt x="1126703" y="0"/>
                </a:lnTo>
                <a:lnTo>
                  <a:pt x="1126703" y="3835584"/>
                </a:lnTo>
                <a:lnTo>
                  <a:pt x="0" y="3835584"/>
                </a:lnTo>
                <a:lnTo>
                  <a:pt x="0" y="0"/>
                </a:lnTo>
                <a:close/>
              </a:path>
            </a:pathLst>
          </a:custGeom>
          <a:blipFill>
            <a:blip r:embed="rId7"/>
            <a:stretch>
              <a:fillRect/>
            </a:stretch>
          </a:blipFill>
        </p:spPr>
        <p:txBody>
          <a:bodyPr/>
          <a:lstStyle/>
          <a:p>
            <a:endParaRPr lang="en-US"/>
          </a:p>
        </p:txBody>
      </p:sp>
      <p:sp>
        <p:nvSpPr>
          <p:cNvPr id="3" name="TextBox 2">
            <a:extLst>
              <a:ext uri="{FF2B5EF4-FFF2-40B4-BE49-F238E27FC236}">
                <a16:creationId xmlns:a16="http://schemas.microsoft.com/office/drawing/2014/main" id="{8F837BF2-58A1-0815-C862-4FE2CFEA26E1}"/>
              </a:ext>
            </a:extLst>
          </p:cNvPr>
          <p:cNvSpPr txBox="1"/>
          <p:nvPr/>
        </p:nvSpPr>
        <p:spPr>
          <a:xfrm rot="21329257">
            <a:off x="1955910" y="4974315"/>
            <a:ext cx="670394" cy="307777"/>
          </a:xfrm>
          <a:prstGeom prst="rect">
            <a:avLst/>
          </a:prstGeom>
          <a:noFill/>
        </p:spPr>
        <p:txBody>
          <a:bodyPr wrap="square" rtlCol="0">
            <a:spAutoFit/>
          </a:bodyPr>
          <a:lstStyle/>
          <a:p>
            <a:r>
              <a:rPr lang="en-US" sz="1400" b="1" i="1" dirty="0"/>
              <a:t>2 hour</a:t>
            </a:r>
          </a:p>
        </p:txBody>
      </p:sp>
      <p:sp>
        <p:nvSpPr>
          <p:cNvPr id="5" name="Freeform 18">
            <a:extLst>
              <a:ext uri="{FF2B5EF4-FFF2-40B4-BE49-F238E27FC236}">
                <a16:creationId xmlns:a16="http://schemas.microsoft.com/office/drawing/2014/main" id="{3F2D18C4-8C1C-E158-F86F-58C67EF0C83E}"/>
              </a:ext>
            </a:extLst>
          </p:cNvPr>
          <p:cNvSpPr/>
          <p:nvPr/>
        </p:nvSpPr>
        <p:spPr>
          <a:xfrm>
            <a:off x="5965894" y="4027726"/>
            <a:ext cx="2596999" cy="2371168"/>
          </a:xfrm>
          <a:custGeom>
            <a:avLst/>
            <a:gdLst/>
            <a:ahLst/>
            <a:cxnLst/>
            <a:rect l="l" t="t" r="r" b="b"/>
            <a:pathLst>
              <a:path w="4722869" h="4114800">
                <a:moveTo>
                  <a:pt x="0" y="0"/>
                </a:moveTo>
                <a:lnTo>
                  <a:pt x="4722870" y="0"/>
                </a:lnTo>
                <a:lnTo>
                  <a:pt x="472287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extLst>
      <p:ext uri="{BB962C8B-B14F-4D97-AF65-F5344CB8AC3E}">
        <p14:creationId xmlns:p14="http://schemas.microsoft.com/office/powerpoint/2010/main" val="248731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AB9D56-5200-355D-FDF0-F37775DECC78}"/>
              </a:ext>
            </a:extLst>
          </p:cNvPr>
          <p:cNvSpPr>
            <a:spLocks noGrp="1"/>
          </p:cNvSpPr>
          <p:nvPr>
            <p:ph type="ctrTitle"/>
          </p:nvPr>
        </p:nvSpPr>
        <p:spPr>
          <a:xfrm>
            <a:off x="2617908" y="716784"/>
            <a:ext cx="3969327" cy="1470025"/>
          </a:xfrm>
        </p:spPr>
        <p:txBody>
          <a:bodyPr>
            <a:normAutofit/>
          </a:bodyPr>
          <a:lstStyle/>
          <a:p>
            <a:r>
              <a:rPr lang="en-US" dirty="0"/>
              <a:t>Deadly Trends</a:t>
            </a:r>
            <a:br>
              <a:rPr lang="en-US" dirty="0"/>
            </a:br>
            <a:endParaRPr lang="en-US" sz="2200">
              <a:ea typeface="Calibri"/>
              <a:cs typeface="Calibri"/>
            </a:endParaRPr>
          </a:p>
        </p:txBody>
      </p:sp>
      <p:pic>
        <p:nvPicPr>
          <p:cNvPr id="5" name="Picture 4">
            <a:extLst>
              <a:ext uri="{FF2B5EF4-FFF2-40B4-BE49-F238E27FC236}">
                <a16:creationId xmlns:a16="http://schemas.microsoft.com/office/drawing/2014/main" id="{44CBD972-0D3F-7640-F420-FB820A85C110}"/>
              </a:ext>
            </a:extLst>
          </p:cNvPr>
          <p:cNvPicPr>
            <a:picLocks noChangeAspect="1"/>
          </p:cNvPicPr>
          <p:nvPr/>
        </p:nvPicPr>
        <p:blipFill>
          <a:blip r:embed="rId3"/>
          <a:stretch>
            <a:fillRect/>
          </a:stretch>
        </p:blipFill>
        <p:spPr>
          <a:xfrm>
            <a:off x="4728902" y="2858580"/>
            <a:ext cx="3701411" cy="2082044"/>
          </a:xfrm>
          <a:prstGeom prst="rect">
            <a:avLst/>
          </a:prstGeom>
        </p:spPr>
      </p:pic>
      <p:sp>
        <p:nvSpPr>
          <p:cNvPr id="7" name="Subtitle 2">
            <a:extLst>
              <a:ext uri="{FF2B5EF4-FFF2-40B4-BE49-F238E27FC236}">
                <a16:creationId xmlns:a16="http://schemas.microsoft.com/office/drawing/2014/main" id="{C53DB5E2-E5F0-890D-4EC3-54B3F56588C7}"/>
              </a:ext>
            </a:extLst>
          </p:cNvPr>
          <p:cNvSpPr>
            <a:spLocks noGrp="1"/>
          </p:cNvSpPr>
          <p:nvPr>
            <p:ph type="subTitle" idx="1"/>
          </p:nvPr>
        </p:nvSpPr>
        <p:spPr>
          <a:xfrm>
            <a:off x="227174" y="2996210"/>
            <a:ext cx="4345925" cy="2177409"/>
          </a:xfrm>
        </p:spPr>
        <p:txBody>
          <a:bodyPr vert="horz" lIns="91440" tIns="45720" rIns="91440" bIns="45720" rtlCol="0" anchor="t">
            <a:noAutofit/>
          </a:bodyPr>
          <a:lstStyle/>
          <a:p>
            <a:r>
              <a:rPr lang="en-US" sz="2800" dirty="0">
                <a:solidFill>
                  <a:schemeClr val="tx1"/>
                </a:solidFill>
              </a:rPr>
              <a:t>BORGS — an acronym for "blackout rage gallons" </a:t>
            </a:r>
            <a:endParaRPr lang="en-US" sz="2800" dirty="0">
              <a:solidFill>
                <a:schemeClr val="tx1"/>
              </a:solidFill>
              <a:ea typeface="Calibri"/>
              <a:cs typeface="Calibri"/>
            </a:endParaRPr>
          </a:p>
        </p:txBody>
      </p:sp>
    </p:spTree>
    <p:extLst>
      <p:ext uri="{BB962C8B-B14F-4D97-AF65-F5344CB8AC3E}">
        <p14:creationId xmlns:p14="http://schemas.microsoft.com/office/powerpoint/2010/main" val="1845940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4FA23B6-5CE5-88BC-32CC-0AEC25C377FA}"/>
              </a:ext>
            </a:extLst>
          </p:cNvPr>
          <p:cNvSpPr>
            <a:spLocks noGrp="1"/>
          </p:cNvSpPr>
          <p:nvPr>
            <p:ph type="ctrTitle"/>
          </p:nvPr>
        </p:nvSpPr>
        <p:spPr>
          <a:xfrm>
            <a:off x="-1902272" y="836337"/>
            <a:ext cx="7772400" cy="1470025"/>
          </a:xfrm>
        </p:spPr>
        <p:txBody>
          <a:bodyPr>
            <a:normAutofit fontScale="90000"/>
          </a:bodyPr>
          <a:lstStyle/>
          <a:p>
            <a:r>
              <a:rPr lang="en-US" dirty="0"/>
              <a:t>Brett’s Story</a:t>
            </a:r>
            <a:br>
              <a:rPr lang="en-US" dirty="0"/>
            </a:br>
            <a:br>
              <a:rPr lang="en-US" dirty="0"/>
            </a:br>
            <a:br>
              <a:rPr lang="en-US" dirty="0"/>
            </a:br>
            <a:endParaRPr lang="en-US" dirty="0"/>
          </a:p>
        </p:txBody>
      </p:sp>
      <p:pic>
        <p:nvPicPr>
          <p:cNvPr id="2" name="Online Media 1" descr="Finbloom friend hospital 1">
            <a:hlinkClick r:id="" action="ppaction://media"/>
            <a:extLst>
              <a:ext uri="{FF2B5EF4-FFF2-40B4-BE49-F238E27FC236}">
                <a16:creationId xmlns:a16="http://schemas.microsoft.com/office/drawing/2014/main" id="{F73081AE-078F-B84A-4CAE-824021B36400}"/>
              </a:ext>
            </a:extLst>
          </p:cNvPr>
          <p:cNvPicPr>
            <a:picLocks noRot="1" noChangeAspect="1"/>
          </p:cNvPicPr>
          <p:nvPr>
            <a:videoFile r:link="rId1"/>
          </p:nvPr>
        </p:nvPicPr>
        <p:blipFill>
          <a:blip r:embed="rId4"/>
          <a:stretch>
            <a:fillRect/>
          </a:stretch>
        </p:blipFill>
        <p:spPr>
          <a:xfrm>
            <a:off x="1229897" y="1408042"/>
            <a:ext cx="6919021" cy="3909246"/>
          </a:xfrm>
          <a:prstGeom prst="rect">
            <a:avLst/>
          </a:prstGeom>
        </p:spPr>
      </p:pic>
    </p:spTree>
    <p:extLst>
      <p:ext uri="{BB962C8B-B14F-4D97-AF65-F5344CB8AC3E}">
        <p14:creationId xmlns:p14="http://schemas.microsoft.com/office/powerpoint/2010/main" val="96670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D35BB7-0D3D-A01A-E830-95D32A6D1993}"/>
              </a:ext>
            </a:extLst>
          </p:cNvPr>
          <p:cNvSpPr/>
          <p:nvPr/>
        </p:nvSpPr>
        <p:spPr>
          <a:xfrm>
            <a:off x="1094123" y="820662"/>
            <a:ext cx="6765988" cy="5351465"/>
          </a:xfrm>
          <a:prstGeom prst="rect">
            <a:avLst/>
          </a:prstGeom>
        </p:spPr>
        <p:txBody>
          <a:bodyPr wrap="square" lIns="91440" tIns="45720" rIns="91440" bIns="45720" anchor="t">
            <a:spAutoFit/>
          </a:bodyPr>
          <a:lstStyle/>
          <a:p>
            <a:pPr algn="ctr">
              <a:spcAft>
                <a:spcPts val="1200"/>
              </a:spcAft>
            </a:pPr>
            <a:r>
              <a:rPr lang="en-US" sz="3600" b="1" dirty="0"/>
              <a:t>Know the Signs </a:t>
            </a:r>
            <a:r>
              <a:rPr lang="en-US" sz="3600" b="1" i="1" dirty="0"/>
              <a:t>-</a:t>
            </a:r>
            <a:r>
              <a:rPr lang="en-US" sz="3600" b="1" dirty="0"/>
              <a:t> Call 911 </a:t>
            </a:r>
          </a:p>
          <a:p>
            <a:pPr lvl="2">
              <a:lnSpc>
                <a:spcPct val="150000"/>
              </a:lnSpc>
            </a:pPr>
            <a:endParaRPr lang="en-US" sz="1050" dirty="0">
              <a:ea typeface="Calibri"/>
              <a:cs typeface="Calibri"/>
            </a:endParaRPr>
          </a:p>
          <a:p>
            <a:pPr lvl="2">
              <a:lnSpc>
                <a:spcPct val="150000"/>
              </a:lnSpc>
            </a:pPr>
            <a:r>
              <a:rPr lang="en-US" sz="2800" dirty="0"/>
              <a:t>Acting Unusually Confused</a:t>
            </a:r>
            <a:endParaRPr lang="en-US" sz="2800" dirty="0">
              <a:ea typeface="Calibri"/>
              <a:cs typeface="Calibri"/>
            </a:endParaRPr>
          </a:p>
          <a:p>
            <a:pPr lvl="2">
              <a:lnSpc>
                <a:spcPct val="150000"/>
              </a:lnSpc>
            </a:pPr>
            <a:r>
              <a:rPr lang="en-US" sz="2800" dirty="0"/>
              <a:t>Repetitively Throwing Up</a:t>
            </a:r>
            <a:endParaRPr lang="en-US" sz="2800" dirty="0">
              <a:ea typeface="Calibri"/>
              <a:cs typeface="Calibri"/>
            </a:endParaRPr>
          </a:p>
          <a:p>
            <a:pPr lvl="2">
              <a:lnSpc>
                <a:spcPct val="150000"/>
              </a:lnSpc>
            </a:pPr>
            <a:r>
              <a:rPr lang="en-US" sz="2800" dirty="0"/>
              <a:t>Skin Looks Pale or Bluish</a:t>
            </a:r>
            <a:endParaRPr lang="en-US" sz="2800" dirty="0">
              <a:ea typeface="Calibri"/>
              <a:cs typeface="Calibri"/>
            </a:endParaRPr>
          </a:p>
          <a:p>
            <a:pPr lvl="2">
              <a:lnSpc>
                <a:spcPct val="150000"/>
              </a:lnSpc>
            </a:pPr>
            <a:r>
              <a:rPr lang="en-US" sz="2800" dirty="0"/>
              <a:t>Loss of Bodily Functions</a:t>
            </a:r>
            <a:endParaRPr lang="en-US" sz="2800" dirty="0">
              <a:ea typeface="Calibri"/>
              <a:cs typeface="Calibri"/>
            </a:endParaRPr>
          </a:p>
          <a:p>
            <a:pPr lvl="2">
              <a:lnSpc>
                <a:spcPct val="150000"/>
              </a:lnSpc>
            </a:pPr>
            <a:r>
              <a:rPr lang="en-US" sz="2800" dirty="0"/>
              <a:t>Snoring Unusually or Loudly</a:t>
            </a:r>
            <a:endParaRPr lang="en-US" sz="2800" dirty="0">
              <a:ea typeface="Calibri"/>
              <a:cs typeface="Calibri"/>
            </a:endParaRPr>
          </a:p>
          <a:p>
            <a:pPr lvl="2">
              <a:lnSpc>
                <a:spcPct val="150000"/>
              </a:lnSpc>
            </a:pPr>
            <a:r>
              <a:rPr lang="en-US" sz="2800" dirty="0">
                <a:ea typeface="Calibri"/>
                <a:cs typeface="Calibri"/>
              </a:rPr>
              <a:t>Passed Out- can't awaken the person</a:t>
            </a:r>
          </a:p>
          <a:p>
            <a:pPr algn="ctr"/>
            <a:endParaRPr lang="en-US" sz="2800" b="1" dirty="0">
              <a:ea typeface="Calibri"/>
              <a:cs typeface="Calibri"/>
            </a:endParaRPr>
          </a:p>
        </p:txBody>
      </p:sp>
    </p:spTree>
    <p:extLst>
      <p:ext uri="{BB962C8B-B14F-4D97-AF65-F5344CB8AC3E}">
        <p14:creationId xmlns:p14="http://schemas.microsoft.com/office/powerpoint/2010/main" val="2126416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670176-E54C-EFD1-9F25-60117E15D3C9}"/>
              </a:ext>
            </a:extLst>
          </p:cNvPr>
          <p:cNvSpPr/>
          <p:nvPr/>
        </p:nvSpPr>
        <p:spPr>
          <a:xfrm>
            <a:off x="391540" y="767371"/>
            <a:ext cx="8617326" cy="5155257"/>
          </a:xfrm>
          <a:prstGeom prst="rect">
            <a:avLst/>
          </a:prstGeom>
        </p:spPr>
        <p:txBody>
          <a:bodyPr wrap="square" lIns="91440" tIns="45720" rIns="91440" bIns="45720" anchor="t">
            <a:spAutoFit/>
          </a:bodyPr>
          <a:lstStyle/>
          <a:p>
            <a:pPr>
              <a:spcAft>
                <a:spcPts val="1200"/>
              </a:spcAft>
            </a:pPr>
            <a:r>
              <a:rPr lang="en-US" sz="3600" b="1" dirty="0"/>
              <a:t>              Deadly Mistakes </a:t>
            </a:r>
          </a:p>
          <a:p>
            <a:pPr lvl="3">
              <a:lnSpc>
                <a:spcPct val="150000"/>
              </a:lnSpc>
              <a:spcAft>
                <a:spcPts val="600"/>
              </a:spcAft>
            </a:pPr>
            <a:r>
              <a:rPr lang="en-US" sz="3200" dirty="0"/>
              <a:t>Thinking you can play doctor </a:t>
            </a:r>
            <a:endParaRPr lang="en-US" sz="3200" dirty="0">
              <a:ea typeface="Calibri"/>
              <a:cs typeface="Calibri"/>
            </a:endParaRPr>
          </a:p>
          <a:p>
            <a:pPr lvl="3">
              <a:lnSpc>
                <a:spcPct val="150000"/>
              </a:lnSpc>
              <a:spcAft>
                <a:spcPts val="600"/>
              </a:spcAft>
            </a:pPr>
            <a:r>
              <a:rPr lang="en-US" sz="3200" dirty="0"/>
              <a:t>Thinking you can wait to call</a:t>
            </a:r>
            <a:endParaRPr lang="en-US" sz="3200" dirty="0">
              <a:ea typeface="Calibri"/>
              <a:cs typeface="Calibri"/>
            </a:endParaRPr>
          </a:p>
          <a:p>
            <a:pPr lvl="3">
              <a:lnSpc>
                <a:spcPct val="150000"/>
              </a:lnSpc>
              <a:spcAft>
                <a:spcPts val="600"/>
              </a:spcAft>
            </a:pPr>
            <a:r>
              <a:rPr lang="en-US" sz="3200" dirty="0"/>
              <a:t>Thinking your friend can sleep it off </a:t>
            </a:r>
            <a:endParaRPr lang="en-US" sz="3200" dirty="0">
              <a:ea typeface="Calibri"/>
              <a:cs typeface="Calibri"/>
            </a:endParaRPr>
          </a:p>
          <a:p>
            <a:pPr lvl="3">
              <a:lnSpc>
                <a:spcPct val="150000"/>
              </a:lnSpc>
              <a:spcAft>
                <a:spcPts val="600"/>
              </a:spcAft>
            </a:pPr>
            <a:r>
              <a:rPr lang="en-US" sz="3200" dirty="0"/>
              <a:t>Thinking your friend might be mad at you</a:t>
            </a:r>
            <a:endParaRPr lang="en-US" sz="3200" dirty="0">
              <a:ea typeface="Calibri"/>
              <a:cs typeface="Calibri"/>
            </a:endParaRPr>
          </a:p>
          <a:p>
            <a:pPr lvl="3">
              <a:lnSpc>
                <a:spcPct val="150000"/>
              </a:lnSpc>
              <a:spcAft>
                <a:spcPts val="600"/>
              </a:spcAft>
            </a:pPr>
            <a:r>
              <a:rPr lang="en-US" sz="3200" dirty="0"/>
              <a:t>Thinking there will be a second chance</a:t>
            </a:r>
            <a:endParaRPr lang="en-US" sz="3200" dirty="0">
              <a:ea typeface="Calibri"/>
              <a:cs typeface="Calibri"/>
            </a:endParaRPr>
          </a:p>
          <a:p>
            <a:pPr lvl="2">
              <a:spcAft>
                <a:spcPts val="1200"/>
              </a:spcAft>
            </a:pPr>
            <a:endParaRPr lang="en-US" dirty="0"/>
          </a:p>
        </p:txBody>
      </p:sp>
    </p:spTree>
    <p:extLst>
      <p:ext uri="{BB962C8B-B14F-4D97-AF65-F5344CB8AC3E}">
        <p14:creationId xmlns:p14="http://schemas.microsoft.com/office/powerpoint/2010/main" val="351997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88FC-3DA5-7577-FE5A-6D84E9364385}"/>
              </a:ext>
            </a:extLst>
          </p:cNvPr>
          <p:cNvSpPr>
            <a:spLocks noGrp="1"/>
          </p:cNvSpPr>
          <p:nvPr>
            <p:ph type="ctrTitle"/>
          </p:nvPr>
        </p:nvSpPr>
        <p:spPr>
          <a:xfrm>
            <a:off x="1656152" y="509592"/>
            <a:ext cx="5352190" cy="1008120"/>
          </a:xfrm>
        </p:spPr>
        <p:txBody>
          <a:bodyPr>
            <a:noAutofit/>
          </a:bodyPr>
          <a:lstStyle/>
          <a:p>
            <a:pPr algn="l"/>
            <a:r>
              <a:rPr lang="en-US" sz="3600" b="1" dirty="0"/>
              <a:t>Stay &amp; Cooperate</a:t>
            </a:r>
          </a:p>
        </p:txBody>
      </p:sp>
      <p:sp>
        <p:nvSpPr>
          <p:cNvPr id="4" name="Rectangle 3">
            <a:extLst>
              <a:ext uri="{FF2B5EF4-FFF2-40B4-BE49-F238E27FC236}">
                <a16:creationId xmlns:a16="http://schemas.microsoft.com/office/drawing/2014/main" id="{FA597223-679F-F28E-A0A5-3FF80EB96D1A}"/>
              </a:ext>
            </a:extLst>
          </p:cNvPr>
          <p:cNvSpPr/>
          <p:nvPr/>
        </p:nvSpPr>
        <p:spPr>
          <a:xfrm>
            <a:off x="1656152" y="1918053"/>
            <a:ext cx="7181391" cy="2523768"/>
          </a:xfrm>
          <a:prstGeom prst="rect">
            <a:avLst/>
          </a:prstGeom>
        </p:spPr>
        <p:txBody>
          <a:bodyPr wrap="square" lIns="91440" tIns="45720" rIns="91440" bIns="45720" anchor="t">
            <a:spAutoFit/>
          </a:bodyPr>
          <a:lstStyle/>
          <a:p>
            <a:pPr algn="just">
              <a:spcAft>
                <a:spcPts val="1800"/>
              </a:spcAft>
            </a:pPr>
            <a:r>
              <a:rPr lang="en-US" sz="3200" dirty="0"/>
              <a:t>Talk to 911 Operator and first responders</a:t>
            </a:r>
            <a:endParaRPr lang="en-US" sz="3200" dirty="0">
              <a:ea typeface="Calibri"/>
              <a:cs typeface="Calibri"/>
            </a:endParaRPr>
          </a:p>
          <a:p>
            <a:pPr algn="just">
              <a:spcAft>
                <a:spcPts val="1800"/>
              </a:spcAft>
            </a:pPr>
            <a:r>
              <a:rPr lang="en-US" sz="3200" dirty="0"/>
              <a:t>Lay the person on their side, the recovery position   </a:t>
            </a:r>
            <a:endParaRPr lang="en-US" sz="3200" dirty="0">
              <a:ea typeface="Calibri"/>
              <a:cs typeface="Calibri"/>
            </a:endParaRPr>
          </a:p>
          <a:p>
            <a:pPr algn="just">
              <a:spcAft>
                <a:spcPts val="1800"/>
              </a:spcAft>
            </a:pPr>
            <a:r>
              <a:rPr lang="en-US" sz="3200" dirty="0"/>
              <a:t>Give accurate and truthful information</a:t>
            </a:r>
            <a:endParaRPr lang="en-US" sz="3200" dirty="0">
              <a:ea typeface="Calibri"/>
              <a:cs typeface="Calibri"/>
            </a:endParaRPr>
          </a:p>
        </p:txBody>
      </p:sp>
      <p:sp>
        <p:nvSpPr>
          <p:cNvPr id="5" name="Subtitle 2">
            <a:extLst>
              <a:ext uri="{FF2B5EF4-FFF2-40B4-BE49-F238E27FC236}">
                <a16:creationId xmlns:a16="http://schemas.microsoft.com/office/drawing/2014/main" id="{93B8D9F5-8D27-ACD3-4240-8E76DAF2665C}"/>
              </a:ext>
            </a:extLst>
          </p:cNvPr>
          <p:cNvSpPr txBox="1">
            <a:spLocks/>
          </p:cNvSpPr>
          <p:nvPr/>
        </p:nvSpPr>
        <p:spPr>
          <a:xfrm>
            <a:off x="1656152" y="4842162"/>
            <a:ext cx="6877750" cy="173497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i="1" dirty="0">
                <a:solidFill>
                  <a:srgbClr val="002060"/>
                </a:solidFill>
                <a:latin typeface="Calibri Light" panose="020F0302020204030204" pitchFamily="34" charset="0"/>
                <a:cs typeface="Calibri Light" panose="020F0302020204030204" pitchFamily="34" charset="0"/>
              </a:rPr>
              <a:t>The Person in need, the Caller, and EVERYONE who </a:t>
            </a:r>
            <a:r>
              <a:rPr lang="en-US" i="1" u="sng" dirty="0">
                <a:solidFill>
                  <a:srgbClr val="002060"/>
                </a:solidFill>
                <a:latin typeface="Calibri Light" panose="020F0302020204030204" pitchFamily="34" charset="0"/>
                <a:cs typeface="Calibri Light" panose="020F0302020204030204" pitchFamily="34" charset="0"/>
              </a:rPr>
              <a:t>Stays and Cooperates </a:t>
            </a:r>
            <a:r>
              <a:rPr lang="en-US" i="1" dirty="0">
                <a:solidFill>
                  <a:srgbClr val="002060"/>
                </a:solidFill>
                <a:latin typeface="Calibri Light" panose="020F0302020204030204" pitchFamily="34" charset="0"/>
                <a:cs typeface="Calibri Light" panose="020F0302020204030204" pitchFamily="34" charset="0"/>
              </a:rPr>
              <a:t>gets immunity.</a:t>
            </a:r>
            <a:endParaRPr lang="en-US" i="1" dirty="0">
              <a:solidFill>
                <a:srgbClr val="002060"/>
              </a:solidFill>
              <a:latin typeface="Calibri Light" panose="020F0302020204030204" pitchFamily="34" charset="0"/>
              <a:ea typeface="Calibri"/>
              <a:cs typeface="Calibri Light" panose="020F0302020204030204" pitchFamily="34" charset="0"/>
            </a:endParaRPr>
          </a:p>
        </p:txBody>
      </p:sp>
    </p:spTree>
    <p:extLst>
      <p:ext uri="{BB962C8B-B14F-4D97-AF65-F5344CB8AC3E}">
        <p14:creationId xmlns:p14="http://schemas.microsoft.com/office/powerpoint/2010/main" val="4120503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6CA1-9F0A-D824-F8BD-EE98AB4E7B2E}"/>
              </a:ext>
            </a:extLst>
          </p:cNvPr>
          <p:cNvSpPr>
            <a:spLocks noGrp="1"/>
          </p:cNvSpPr>
          <p:nvPr>
            <p:ph type="title"/>
          </p:nvPr>
        </p:nvSpPr>
        <p:spPr>
          <a:xfrm>
            <a:off x="934720" y="274638"/>
            <a:ext cx="7752080" cy="1143000"/>
          </a:xfrm>
        </p:spPr>
        <p:txBody>
          <a:bodyPr>
            <a:normAutofit/>
          </a:bodyPr>
          <a:lstStyle/>
          <a:p>
            <a:pPr algn="l"/>
            <a:r>
              <a:rPr lang="en-US" sz="3600" b="1" dirty="0"/>
              <a:t>To receive immunity</a:t>
            </a:r>
          </a:p>
        </p:txBody>
      </p:sp>
      <p:sp>
        <p:nvSpPr>
          <p:cNvPr id="3" name="Content Placeholder 2">
            <a:extLst>
              <a:ext uri="{FF2B5EF4-FFF2-40B4-BE49-F238E27FC236}">
                <a16:creationId xmlns:a16="http://schemas.microsoft.com/office/drawing/2014/main" id="{075B661A-574C-C9ED-F33B-964D21755F3A}"/>
              </a:ext>
            </a:extLst>
          </p:cNvPr>
          <p:cNvSpPr>
            <a:spLocks noGrp="1"/>
          </p:cNvSpPr>
          <p:nvPr>
            <p:ph idx="1"/>
          </p:nvPr>
        </p:nvSpPr>
        <p:spPr>
          <a:xfrm>
            <a:off x="934720" y="1600200"/>
            <a:ext cx="7752080" cy="4525963"/>
          </a:xfrm>
        </p:spPr>
        <p:txBody>
          <a:bodyPr>
            <a:normAutofit/>
          </a:bodyPr>
          <a:lstStyle/>
          <a:p>
            <a:pPr marL="0" indent="0">
              <a:buNone/>
            </a:pPr>
            <a:r>
              <a:rPr lang="en-US" dirty="0"/>
              <a:t>Demonstrate acting in good faith to do all: </a:t>
            </a:r>
          </a:p>
          <a:p>
            <a:pPr marL="400050" lvl="1" indent="0">
              <a:buNone/>
            </a:pPr>
            <a:r>
              <a:rPr lang="en-US" sz="3200" dirty="0"/>
              <a:t>Full name and other relevant info </a:t>
            </a:r>
          </a:p>
          <a:p>
            <a:pPr marL="400050" lvl="1" indent="0">
              <a:buNone/>
            </a:pPr>
            <a:r>
              <a:rPr lang="en-US" sz="3200" dirty="0"/>
              <a:t>Remaining on scene until law enforcement &amp; EMS arrive </a:t>
            </a:r>
          </a:p>
          <a:p>
            <a:pPr marL="400050" lvl="1" indent="0">
              <a:buNone/>
            </a:pPr>
            <a:r>
              <a:rPr lang="en-US" sz="3200" dirty="0"/>
              <a:t>Cooperating with authorities on scene </a:t>
            </a:r>
          </a:p>
          <a:p>
            <a:pPr marL="0" indent="0">
              <a:buNone/>
            </a:pPr>
            <a:endParaRPr lang="en-US" dirty="0"/>
          </a:p>
          <a:p>
            <a:pPr marL="0" indent="0">
              <a:buNone/>
            </a:pPr>
            <a:r>
              <a:rPr lang="en-US" dirty="0"/>
              <a:t>SENATE ENROLLED ACT No. 74 </a:t>
            </a:r>
            <a:r>
              <a:rPr lang="en-US" dirty="0">
                <a:hlinkClick r:id="rId4"/>
              </a:rPr>
              <a:t>(2025) </a:t>
            </a:r>
            <a:endParaRPr lang="en-US" dirty="0"/>
          </a:p>
        </p:txBody>
      </p:sp>
    </p:spTree>
    <p:extLst>
      <p:ext uri="{BB962C8B-B14F-4D97-AF65-F5344CB8AC3E}">
        <p14:creationId xmlns:p14="http://schemas.microsoft.com/office/powerpoint/2010/main" val="2217811340"/>
      </p:ext>
    </p:extLst>
  </p:cSld>
  <p:clrMapOvr>
    <a:masterClrMapping/>
  </p:clrMapOvr>
  <p:transition>
    <p:fade/>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5D64E6-2623-0AB3-27CD-5FFA316C0C48}"/>
              </a:ext>
            </a:extLst>
          </p:cNvPr>
          <p:cNvSpPr/>
          <p:nvPr/>
        </p:nvSpPr>
        <p:spPr>
          <a:xfrm>
            <a:off x="360580" y="189651"/>
            <a:ext cx="8235847" cy="6478697"/>
          </a:xfrm>
          <a:prstGeom prst="rect">
            <a:avLst/>
          </a:prstGeom>
          <a:solidFill>
            <a:srgbClr val="FEF2C9"/>
          </a:solidFill>
        </p:spPr>
        <p:txBody>
          <a:bodyPr wrap="square" lIns="91440" tIns="45720" rIns="91440" bIns="45720" anchor="t">
            <a:spAutoFit/>
          </a:bodyPr>
          <a:lstStyle/>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 will do my BEST to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Make Good Decisions.</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If someone needs HELP, I will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make the call.</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If I need help, I give you </a:t>
            </a:r>
          </a:p>
          <a:p>
            <a:pPr algn="ctr">
              <a:lnSpc>
                <a:spcPct val="150000"/>
              </a:lnSpc>
            </a:pPr>
            <a:r>
              <a:rPr lang="en-US" sz="4000" b="1" dirty="0">
                <a:solidFill>
                  <a:schemeClr val="accent1">
                    <a:lumMod val="49000"/>
                  </a:schemeClr>
                </a:solidFill>
                <a:latin typeface="Baloo 2 SemiBold" panose="03080502040302020200" pitchFamily="66" charset="77"/>
                <a:cs typeface="Baloo 2 SemiBold" panose="03080502040302020200" pitchFamily="66" charset="77"/>
              </a:rPr>
              <a:t>permission to </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a:p>
            <a:pPr algn="ctr">
              <a:lnSpc>
                <a:spcPct val="150000"/>
              </a:lnSpc>
            </a:pPr>
            <a:r>
              <a:rPr lang="en-US" sz="4000" b="1">
                <a:solidFill>
                  <a:schemeClr val="accent1">
                    <a:lumMod val="49000"/>
                  </a:schemeClr>
                </a:solidFill>
                <a:latin typeface="Baloo 2 SemiBold" panose="03080502040302020200" pitchFamily="66" charset="77"/>
                <a:cs typeface="Baloo 2 SemiBold" panose="03080502040302020200" pitchFamily="66" charset="77"/>
              </a:rPr>
              <a:t>make the </a:t>
            </a:r>
            <a:r>
              <a:rPr lang="en-US" sz="4000" b="1" dirty="0">
                <a:solidFill>
                  <a:schemeClr val="accent1">
                    <a:lumMod val="49000"/>
                  </a:schemeClr>
                </a:solidFill>
                <a:latin typeface="Baloo 2 SemiBold" panose="03080502040302020200" pitchFamily="66" charset="77"/>
                <a:cs typeface="Baloo 2 SemiBold" panose="03080502040302020200" pitchFamily="66" charset="77"/>
              </a:rPr>
              <a:t>c</a:t>
            </a:r>
            <a:r>
              <a:rPr lang="en-US" sz="4000" b="1">
                <a:solidFill>
                  <a:schemeClr val="accent1">
                    <a:lumMod val="49000"/>
                  </a:schemeClr>
                </a:solidFill>
                <a:latin typeface="Baloo 2 SemiBold" panose="03080502040302020200" pitchFamily="66" charset="77"/>
                <a:cs typeface="Baloo 2 SemiBold" panose="03080502040302020200" pitchFamily="66" charset="77"/>
              </a:rPr>
              <a:t>all </a:t>
            </a:r>
            <a:r>
              <a:rPr lang="en-US" sz="4000" b="1" dirty="0">
                <a:solidFill>
                  <a:schemeClr val="accent1">
                    <a:lumMod val="49000"/>
                  </a:schemeClr>
                </a:solidFill>
                <a:latin typeface="Baloo 2 SemiBold" panose="03080502040302020200" pitchFamily="66" charset="77"/>
                <a:cs typeface="Baloo 2 SemiBold" panose="03080502040302020200" pitchFamily="66" charset="77"/>
              </a:rPr>
              <a:t>for me.”</a:t>
            </a:r>
            <a:endParaRPr lang="en-US" sz="4000" b="1" dirty="0">
              <a:solidFill>
                <a:schemeClr val="accent1">
                  <a:lumMod val="49000"/>
                </a:schemeClr>
              </a:solidFill>
              <a:latin typeface="Baloo 2 SemiBold" panose="03080502040302020200" pitchFamily="66" charset="77"/>
              <a:ea typeface="Calibri"/>
              <a:cs typeface="Baloo 2 SemiBold" panose="03080502040302020200" pitchFamily="66" charset="77"/>
            </a:endParaRPr>
          </a:p>
        </p:txBody>
      </p:sp>
    </p:spTree>
    <p:extLst>
      <p:ext uri="{BB962C8B-B14F-4D97-AF65-F5344CB8AC3E}">
        <p14:creationId xmlns:p14="http://schemas.microsoft.com/office/powerpoint/2010/main" val="3039341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7086624" y="5247982"/>
            <a:ext cx="1521325" cy="1275228"/>
          </a:xfrm>
          <a:prstGeom prst="rect">
            <a:avLst/>
          </a:prstGeom>
        </p:spPr>
      </p:pic>
      <p:sp>
        <p:nvSpPr>
          <p:cNvPr id="3" name="Title 2">
            <a:extLst>
              <a:ext uri="{FF2B5EF4-FFF2-40B4-BE49-F238E27FC236}">
                <a16:creationId xmlns:a16="http://schemas.microsoft.com/office/drawing/2014/main" id="{881BC51A-7083-A691-E3A0-9F2AABFED96D}"/>
              </a:ext>
            </a:extLst>
          </p:cNvPr>
          <p:cNvSpPr>
            <a:spLocks noGrp="1"/>
          </p:cNvSpPr>
          <p:nvPr>
            <p:ph type="ctrTitle"/>
          </p:nvPr>
        </p:nvSpPr>
        <p:spPr>
          <a:xfrm>
            <a:off x="835549" y="2214422"/>
            <a:ext cx="7772400" cy="1470025"/>
          </a:xfrm>
        </p:spPr>
        <p:txBody>
          <a:bodyPr>
            <a:noAutofit/>
          </a:bodyPr>
          <a:lstStyle/>
          <a:p>
            <a:pPr>
              <a:lnSpc>
                <a:spcPct val="150000"/>
              </a:lnSpc>
            </a:pPr>
            <a:r>
              <a:rPr lang="en-US" dirty="0"/>
              <a:t>Know what you will do before you might be in this situation.</a:t>
            </a:r>
            <a:br>
              <a:rPr lang="en-US" dirty="0"/>
            </a:br>
            <a:br>
              <a:rPr lang="en-US" sz="4800" dirty="0"/>
            </a:br>
            <a:r>
              <a:rPr lang="en-US" sz="4800" dirty="0"/>
              <a:t>What is your plan?</a:t>
            </a:r>
          </a:p>
        </p:txBody>
      </p:sp>
    </p:spTree>
    <p:extLst>
      <p:ext uri="{BB962C8B-B14F-4D97-AF65-F5344CB8AC3E}">
        <p14:creationId xmlns:p14="http://schemas.microsoft.com/office/powerpoint/2010/main" val="3363261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189899" y="344798"/>
            <a:ext cx="1248030" cy="1934198"/>
          </a:xfrm>
          <a:prstGeom prst="rect">
            <a:avLst/>
          </a:prstGeom>
        </p:spPr>
      </p:pic>
      <p:sp>
        <p:nvSpPr>
          <p:cNvPr id="7" name="Title 1">
            <a:extLst>
              <a:ext uri="{FF2B5EF4-FFF2-40B4-BE49-F238E27FC236}">
                <a16:creationId xmlns:a16="http://schemas.microsoft.com/office/drawing/2014/main" id="{EBB36431-4360-1C5C-406E-341002BDA538}"/>
              </a:ext>
            </a:extLst>
          </p:cNvPr>
          <p:cNvSpPr txBox="1">
            <a:spLocks/>
          </p:cNvSpPr>
          <p:nvPr/>
        </p:nvSpPr>
        <p:spPr>
          <a:xfrm>
            <a:off x="1513495" y="515735"/>
            <a:ext cx="5961302" cy="15875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baseline="30000" dirty="0"/>
              <a:t>Resources</a:t>
            </a:r>
          </a:p>
        </p:txBody>
      </p:sp>
      <p:sp>
        <p:nvSpPr>
          <p:cNvPr id="9" name="Subtitle 2">
            <a:extLst>
              <a:ext uri="{FF2B5EF4-FFF2-40B4-BE49-F238E27FC236}">
                <a16:creationId xmlns:a16="http://schemas.microsoft.com/office/drawing/2014/main" id="{FCAA0D8B-447C-BD2D-007F-6FF6AD0C527A}"/>
              </a:ext>
            </a:extLst>
          </p:cNvPr>
          <p:cNvSpPr>
            <a:spLocks noGrp="1"/>
          </p:cNvSpPr>
          <p:nvPr>
            <p:ph type="subTitle" idx="1"/>
          </p:nvPr>
        </p:nvSpPr>
        <p:spPr>
          <a:xfrm>
            <a:off x="845016" y="2673196"/>
            <a:ext cx="8318052" cy="3533871"/>
          </a:xfrm>
        </p:spPr>
        <p:txBody>
          <a:bodyPr vert="horz" lIns="91440" tIns="45720" rIns="91440" bIns="45720" rtlCol="0" anchor="t">
            <a:noAutofit/>
          </a:bodyPr>
          <a:lstStyle/>
          <a:p>
            <a:pPr algn="l"/>
            <a:r>
              <a:rPr lang="en-US" sz="3600" baseline="30000" dirty="0">
                <a:solidFill>
                  <a:schemeClr val="tx1"/>
                </a:solidFill>
                <a:ea typeface="+mn-lt"/>
                <a:cs typeface="+mn-lt"/>
                <a:hlinkClick r:id="rId5">
                  <a:extLst>
                    <a:ext uri="{A12FA001-AC4F-418D-AE19-62706E023703}">
                      <ahyp:hlinkClr xmlns:ahyp="http://schemas.microsoft.com/office/drawing/2018/hyperlinkcolor" val="tx"/>
                    </a:ext>
                  </a:extLst>
                </a:hlinkClick>
              </a:rPr>
              <a:t>https://www.makegooddecisions.org/</a:t>
            </a:r>
            <a:r>
              <a:rPr lang="en-US" sz="3600" baseline="30000" dirty="0">
                <a:solidFill>
                  <a:schemeClr val="tx1"/>
                </a:solidFill>
                <a:ea typeface="+mn-lt"/>
                <a:cs typeface="+mn-lt"/>
              </a:rPr>
              <a:t> </a:t>
            </a:r>
            <a:endParaRPr lang="en-US">
              <a:solidFill>
                <a:schemeClr val="tx1"/>
              </a:solidFill>
              <a:ea typeface="+mn-lt"/>
              <a:cs typeface="+mn-lt"/>
            </a:endParaRPr>
          </a:p>
          <a:p>
            <a:pPr algn="l"/>
            <a:r>
              <a:rPr lang="en-US" sz="3600" baseline="30000" dirty="0">
                <a:solidFill>
                  <a:schemeClr val="tx1"/>
                </a:solidFill>
              </a:rPr>
              <a:t>Substance Abuse and Mental Health Services Administration</a:t>
            </a:r>
            <a:endParaRPr lang="en-US" sz="3600" baseline="30000" dirty="0">
              <a:solidFill>
                <a:schemeClr val="tx1"/>
              </a:solidFill>
              <a:ea typeface="Calibri"/>
              <a:cs typeface="Calibri"/>
            </a:endParaRPr>
          </a:p>
          <a:p>
            <a:pPr algn="l"/>
            <a:r>
              <a:rPr lang="en-US" sz="3600" baseline="30000" dirty="0">
                <a:hlinkClick r:id="rId6"/>
              </a:rPr>
              <a:t>https://www.samhsa.gov/</a:t>
            </a:r>
            <a:endParaRPr lang="en-US" sz="3600" baseline="30000" dirty="0"/>
          </a:p>
          <a:p>
            <a:pPr algn="l"/>
            <a:r>
              <a:rPr lang="en-US" sz="3600" baseline="30000" dirty="0">
                <a:solidFill>
                  <a:schemeClr val="tx1"/>
                </a:solidFill>
              </a:rPr>
              <a:t>Centers for Disease Control and Prevention</a:t>
            </a:r>
            <a:endParaRPr lang="en-US" sz="3600" baseline="30000" dirty="0">
              <a:solidFill>
                <a:schemeClr val="tx1"/>
              </a:solidFill>
              <a:ea typeface="Calibri"/>
              <a:cs typeface="Calibri"/>
            </a:endParaRPr>
          </a:p>
          <a:p>
            <a:pPr algn="l"/>
            <a:r>
              <a:rPr lang="en-US" sz="3600" baseline="30000" dirty="0">
                <a:hlinkClick r:id="rId7"/>
              </a:rPr>
              <a:t>https://www.cdc.gov/alcohol/index.htm</a:t>
            </a:r>
            <a:endParaRPr lang="en-US" sz="3600" baseline="30000" dirty="0"/>
          </a:p>
          <a:p>
            <a:pPr>
              <a:lnSpc>
                <a:spcPct val="150000"/>
              </a:lnSpc>
            </a:pPr>
            <a:endParaRPr lang="en-US" sz="2800"/>
          </a:p>
          <a:p>
            <a:r>
              <a:rPr lang="en-US" sz="2800" dirty="0"/>
              <a:t>    </a:t>
            </a:r>
            <a:endParaRPr lang="en-US" sz="2800" dirty="0">
              <a:ea typeface="Calibri"/>
              <a:cs typeface="Calibri"/>
            </a:endParaRPr>
          </a:p>
        </p:txBody>
      </p:sp>
      <p:pic>
        <p:nvPicPr>
          <p:cNvPr id="12" name="Picture 11" descr="A qr code on a white background&#10;&#10;Description automatically generated">
            <a:extLst>
              <a:ext uri="{FF2B5EF4-FFF2-40B4-BE49-F238E27FC236}">
                <a16:creationId xmlns:a16="http://schemas.microsoft.com/office/drawing/2014/main" id="{BE70F15A-406B-5AAB-E25B-EB5B0E28AD85}"/>
              </a:ext>
            </a:extLst>
          </p:cNvPr>
          <p:cNvPicPr>
            <a:picLocks noChangeAspect="1"/>
          </p:cNvPicPr>
          <p:nvPr/>
        </p:nvPicPr>
        <p:blipFill>
          <a:blip r:embed="rId8"/>
          <a:stretch>
            <a:fillRect/>
          </a:stretch>
        </p:blipFill>
        <p:spPr>
          <a:xfrm>
            <a:off x="6365523" y="759655"/>
            <a:ext cx="1905000" cy="1905000"/>
          </a:xfrm>
          <a:prstGeom prst="rect">
            <a:avLst/>
          </a:prstGeom>
        </p:spPr>
      </p:pic>
    </p:spTree>
    <p:extLst>
      <p:ext uri="{BB962C8B-B14F-4D97-AF65-F5344CB8AC3E}">
        <p14:creationId xmlns:p14="http://schemas.microsoft.com/office/powerpoint/2010/main" val="194914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4"/>
          <a:stretch>
            <a:fillRect/>
          </a:stretch>
        </p:blipFill>
        <p:spPr>
          <a:xfrm>
            <a:off x="189899" y="344798"/>
            <a:ext cx="1248030" cy="1934198"/>
          </a:xfrm>
          <a:prstGeom prst="rect">
            <a:avLst/>
          </a:prstGeom>
        </p:spPr>
      </p:pic>
      <p:sp>
        <p:nvSpPr>
          <p:cNvPr id="8" name="Subtitle 2">
            <a:extLst>
              <a:ext uri="{FF2B5EF4-FFF2-40B4-BE49-F238E27FC236}">
                <a16:creationId xmlns:a16="http://schemas.microsoft.com/office/drawing/2014/main" id="{8C52C84A-F422-CEE3-0AFB-6C0FB656A62E}"/>
              </a:ext>
            </a:extLst>
          </p:cNvPr>
          <p:cNvSpPr>
            <a:spLocks noGrp="1"/>
          </p:cNvSpPr>
          <p:nvPr>
            <p:ph type="subTitle" idx="1"/>
          </p:nvPr>
        </p:nvSpPr>
        <p:spPr>
          <a:xfrm>
            <a:off x="1057224" y="2928528"/>
            <a:ext cx="7775291" cy="2406431"/>
          </a:xfrm>
        </p:spPr>
        <p:txBody>
          <a:bodyPr vert="horz" lIns="91440" tIns="45720" rIns="91440" bIns="45720" rtlCol="0" anchor="t">
            <a:noAutofit/>
          </a:bodyPr>
          <a:lstStyle/>
          <a:p>
            <a:pPr algn="just">
              <a:lnSpc>
                <a:spcPct val="150000"/>
              </a:lnSpc>
            </a:pPr>
            <a:r>
              <a:rPr lang="en-US" sz="2400" dirty="0">
                <a:solidFill>
                  <a:schemeClr val="tx1"/>
                </a:solidFill>
              </a:rPr>
              <a:t>Facebook:              	Make-Good-Decisions</a:t>
            </a:r>
            <a:endParaRPr lang="en-US" dirty="0">
              <a:solidFill>
                <a:schemeClr val="tx1"/>
              </a:solidFill>
              <a:ea typeface="Calibri"/>
              <a:cs typeface="Calibri"/>
            </a:endParaRPr>
          </a:p>
          <a:p>
            <a:pPr algn="just">
              <a:lnSpc>
                <a:spcPct val="150000"/>
              </a:lnSpc>
            </a:pPr>
            <a:r>
              <a:rPr lang="en-US" sz="2400" dirty="0">
                <a:solidFill>
                  <a:schemeClr val="tx1"/>
                </a:solidFill>
              </a:rPr>
              <a:t>Instagram:  		@mkgooddecisions</a:t>
            </a:r>
            <a:endParaRPr lang="en-US" sz="2400" dirty="0">
              <a:solidFill>
                <a:schemeClr val="tx1"/>
              </a:solidFill>
              <a:ea typeface="Calibri"/>
              <a:cs typeface="Calibri"/>
            </a:endParaRPr>
          </a:p>
          <a:p>
            <a:pPr algn="just">
              <a:lnSpc>
                <a:spcPct val="150000"/>
              </a:lnSpc>
            </a:pPr>
            <a:r>
              <a:rPr lang="en-US" sz="2400" dirty="0">
                <a:solidFill>
                  <a:schemeClr val="tx1"/>
                </a:solidFill>
              </a:rPr>
              <a:t>Twitter: 			@MKGDDECISION	</a:t>
            </a:r>
            <a:endParaRPr lang="en-US" sz="2400" dirty="0">
              <a:solidFill>
                <a:schemeClr val="tx1"/>
              </a:solidFill>
              <a:ea typeface="Calibri"/>
              <a:cs typeface="Calibri"/>
            </a:endParaRPr>
          </a:p>
        </p:txBody>
      </p:sp>
      <p:sp>
        <p:nvSpPr>
          <p:cNvPr id="10" name="Title 1">
            <a:extLst>
              <a:ext uri="{FF2B5EF4-FFF2-40B4-BE49-F238E27FC236}">
                <a16:creationId xmlns:a16="http://schemas.microsoft.com/office/drawing/2014/main" id="{FA5273D9-40B1-E9B9-0415-C4B34A23FBBD}"/>
              </a:ext>
            </a:extLst>
          </p:cNvPr>
          <p:cNvSpPr>
            <a:spLocks noGrp="1"/>
          </p:cNvSpPr>
          <p:nvPr>
            <p:ph type="ctrTitle"/>
          </p:nvPr>
        </p:nvSpPr>
        <p:spPr>
          <a:xfrm>
            <a:off x="2465104" y="693177"/>
            <a:ext cx="5961302" cy="1587500"/>
          </a:xfrm>
        </p:spPr>
        <p:txBody>
          <a:bodyPr>
            <a:normAutofit/>
          </a:bodyPr>
          <a:lstStyle/>
          <a:p>
            <a:r>
              <a:rPr lang="en-US" sz="4800" b="1" baseline="30000" dirty="0"/>
              <a:t>Share your stories or </a:t>
            </a:r>
            <a:br>
              <a:rPr lang="en-US" sz="4800" b="1" baseline="30000" dirty="0"/>
            </a:br>
            <a:r>
              <a:rPr lang="en-US" sz="4800" b="1" baseline="30000" dirty="0"/>
              <a:t>connect on social media</a:t>
            </a:r>
          </a:p>
        </p:txBody>
      </p:sp>
    </p:spTree>
    <p:extLst>
      <p:ext uri="{BB962C8B-B14F-4D97-AF65-F5344CB8AC3E}">
        <p14:creationId xmlns:p14="http://schemas.microsoft.com/office/powerpoint/2010/main" val="1486595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9A6CD-BA8A-AD8D-B097-67DDEA99C65A}"/>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12508E5C-20FE-5310-AEAA-682C40D00B1B}"/>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9A6472D0-E05D-C1E9-9978-8A66D26A6F4A}"/>
              </a:ext>
            </a:extLst>
          </p:cNvPr>
          <p:cNvPicPr>
            <a:picLocks noChangeAspect="1"/>
          </p:cNvPicPr>
          <p:nvPr/>
        </p:nvPicPr>
        <p:blipFill>
          <a:blip r:embed="rId4"/>
          <a:stretch>
            <a:fillRect/>
          </a:stretch>
        </p:blipFill>
        <p:spPr>
          <a:xfrm>
            <a:off x="189899" y="344798"/>
            <a:ext cx="1248030" cy="1934198"/>
          </a:xfrm>
          <a:prstGeom prst="rect">
            <a:avLst/>
          </a:prstGeom>
        </p:spPr>
      </p:pic>
      <p:sp>
        <p:nvSpPr>
          <p:cNvPr id="10" name="Title 1">
            <a:extLst>
              <a:ext uri="{FF2B5EF4-FFF2-40B4-BE49-F238E27FC236}">
                <a16:creationId xmlns:a16="http://schemas.microsoft.com/office/drawing/2014/main" id="{8F543967-4676-2FBD-DA2C-9CFD930AAD1B}"/>
              </a:ext>
            </a:extLst>
          </p:cNvPr>
          <p:cNvSpPr>
            <a:spLocks noGrp="1"/>
          </p:cNvSpPr>
          <p:nvPr>
            <p:ph type="ctrTitle"/>
          </p:nvPr>
        </p:nvSpPr>
        <p:spPr>
          <a:xfrm>
            <a:off x="1676399" y="691496"/>
            <a:ext cx="7277701" cy="3175000"/>
          </a:xfrm>
        </p:spPr>
        <p:txBody>
          <a:bodyPr>
            <a:normAutofit fontScale="90000"/>
          </a:bodyPr>
          <a:lstStyle/>
          <a:p>
            <a:pPr algn="l"/>
            <a:r>
              <a:rPr lang="en-US" sz="4800" dirty="0"/>
              <a:t>Evaluation form</a:t>
            </a:r>
            <a:br>
              <a:rPr lang="en-US" sz="4800" dirty="0"/>
            </a:br>
            <a:r>
              <a:rPr lang="en-US" sz="3100" dirty="0"/>
              <a:t>Help us keep track of how many students got to watch this presentation.</a:t>
            </a:r>
            <a:br>
              <a:rPr lang="en-US" sz="3100" dirty="0"/>
            </a:br>
            <a:r>
              <a:rPr lang="en-US" sz="3100" dirty="0"/>
              <a:t>Complete the short evaluation with the QR code. </a:t>
            </a:r>
            <a:br>
              <a:rPr lang="en-US" sz="3100" dirty="0"/>
            </a:br>
            <a:r>
              <a:rPr lang="en-US" sz="3100" dirty="0"/>
              <a:t>You will not be asked for your name. Thank you.</a:t>
            </a:r>
            <a:br>
              <a:rPr lang="en-US" sz="4800" dirty="0"/>
            </a:br>
            <a:endParaRPr lang="en-US" sz="4800" dirty="0"/>
          </a:p>
        </p:txBody>
      </p:sp>
      <p:pic>
        <p:nvPicPr>
          <p:cNvPr id="4" name="Picture 3">
            <a:extLst>
              <a:ext uri="{FF2B5EF4-FFF2-40B4-BE49-F238E27FC236}">
                <a16:creationId xmlns:a16="http://schemas.microsoft.com/office/drawing/2014/main" id="{677B5066-841C-D5F9-36FD-D51FC484E266}"/>
              </a:ext>
            </a:extLst>
          </p:cNvPr>
          <p:cNvPicPr>
            <a:picLocks noChangeAspect="1"/>
          </p:cNvPicPr>
          <p:nvPr/>
        </p:nvPicPr>
        <p:blipFill>
          <a:blip r:embed="rId5"/>
          <a:stretch>
            <a:fillRect/>
          </a:stretch>
        </p:blipFill>
        <p:spPr>
          <a:xfrm>
            <a:off x="1150256" y="3391153"/>
            <a:ext cx="2964543" cy="2964543"/>
          </a:xfrm>
          <a:prstGeom prst="rect">
            <a:avLst/>
          </a:prstGeom>
        </p:spPr>
      </p:pic>
    </p:spTree>
    <p:extLst>
      <p:ext uri="{BB962C8B-B14F-4D97-AF65-F5344CB8AC3E}">
        <p14:creationId xmlns:p14="http://schemas.microsoft.com/office/powerpoint/2010/main" val="336393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3AECE-A018-8D8C-2E46-0A5ADD5CC0BE}"/>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C90C41E6-3C56-40B9-2B8B-B5A5B01D9A85}"/>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62AC0380-A02D-EBA3-4517-1F65274513FB}"/>
              </a:ext>
            </a:extLst>
          </p:cNvPr>
          <p:cNvPicPr>
            <a:picLocks noChangeAspect="1"/>
          </p:cNvPicPr>
          <p:nvPr/>
        </p:nvPicPr>
        <p:blipFill>
          <a:blip r:embed="rId4"/>
          <a:stretch>
            <a:fillRect/>
          </a:stretch>
        </p:blipFill>
        <p:spPr>
          <a:xfrm>
            <a:off x="189899" y="344798"/>
            <a:ext cx="1248030" cy="1934198"/>
          </a:xfrm>
          <a:prstGeom prst="rect">
            <a:avLst/>
          </a:prstGeom>
        </p:spPr>
      </p:pic>
      <p:sp>
        <p:nvSpPr>
          <p:cNvPr id="7" name="Title 1">
            <a:extLst>
              <a:ext uri="{FF2B5EF4-FFF2-40B4-BE49-F238E27FC236}">
                <a16:creationId xmlns:a16="http://schemas.microsoft.com/office/drawing/2014/main" id="{21BB5DBE-19E7-17DF-EDB7-9D17CA95486F}"/>
              </a:ext>
            </a:extLst>
          </p:cNvPr>
          <p:cNvSpPr txBox="1">
            <a:spLocks/>
          </p:cNvSpPr>
          <p:nvPr/>
        </p:nvSpPr>
        <p:spPr>
          <a:xfrm>
            <a:off x="1513495" y="515735"/>
            <a:ext cx="5961302" cy="15875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baseline="30000" dirty="0"/>
              <a:t>Poster Activity</a:t>
            </a:r>
          </a:p>
        </p:txBody>
      </p:sp>
      <p:sp>
        <p:nvSpPr>
          <p:cNvPr id="9" name="Subtitle 2">
            <a:extLst>
              <a:ext uri="{FF2B5EF4-FFF2-40B4-BE49-F238E27FC236}">
                <a16:creationId xmlns:a16="http://schemas.microsoft.com/office/drawing/2014/main" id="{FF293BB2-6583-7200-28C0-5D10D3F7C681}"/>
              </a:ext>
            </a:extLst>
          </p:cNvPr>
          <p:cNvSpPr>
            <a:spLocks noGrp="1"/>
          </p:cNvSpPr>
          <p:nvPr>
            <p:ph type="subTitle" idx="1"/>
          </p:nvPr>
        </p:nvSpPr>
        <p:spPr>
          <a:xfrm>
            <a:off x="1055169" y="2405809"/>
            <a:ext cx="7698427" cy="3545839"/>
          </a:xfrm>
        </p:spPr>
        <p:txBody>
          <a:bodyPr vert="horz" lIns="91440" tIns="45720" rIns="91440" bIns="45720" rtlCol="0" anchor="t">
            <a:noAutofit/>
          </a:bodyPr>
          <a:lstStyle/>
          <a:p>
            <a:pPr algn="l">
              <a:lnSpc>
                <a:spcPct val="150000"/>
              </a:lnSpc>
            </a:pPr>
            <a:r>
              <a:rPr lang="en-US" sz="3600" baseline="30000" dirty="0">
                <a:solidFill>
                  <a:schemeClr val="tx1"/>
                </a:solidFill>
                <a:ea typeface="+mn-lt"/>
                <a:cs typeface="+mn-lt"/>
              </a:rPr>
              <a:t>Create a poster that you would share with friends.</a:t>
            </a:r>
          </a:p>
          <a:p>
            <a:pPr algn="l">
              <a:lnSpc>
                <a:spcPct val="150000"/>
              </a:lnSpc>
            </a:pPr>
            <a:r>
              <a:rPr lang="en-US" sz="3600" baseline="30000" dirty="0">
                <a:solidFill>
                  <a:schemeClr val="tx1"/>
                </a:solidFill>
                <a:ea typeface="Calibri"/>
                <a:cs typeface="Calibri"/>
              </a:rPr>
              <a:t>What would you want them to know about the Lifeline Law?</a:t>
            </a:r>
          </a:p>
          <a:p>
            <a:pPr algn="l">
              <a:lnSpc>
                <a:spcPct val="150000"/>
              </a:lnSpc>
            </a:pPr>
            <a:r>
              <a:rPr lang="en-US" sz="3600" baseline="30000" dirty="0">
                <a:solidFill>
                  <a:schemeClr val="tx1"/>
                </a:solidFill>
                <a:ea typeface="Calibri"/>
                <a:cs typeface="Calibri"/>
              </a:rPr>
              <a:t>Use what you learned today.</a:t>
            </a:r>
          </a:p>
          <a:p>
            <a:pPr>
              <a:lnSpc>
                <a:spcPct val="150000"/>
              </a:lnSpc>
            </a:pPr>
            <a:endParaRPr lang="en-US" sz="2800" dirty="0"/>
          </a:p>
          <a:p>
            <a:r>
              <a:rPr lang="en-US" sz="2800" dirty="0"/>
              <a:t>    </a:t>
            </a:r>
            <a:endParaRPr lang="en-US" sz="2800" dirty="0">
              <a:ea typeface="Calibri"/>
              <a:cs typeface="Calibri"/>
            </a:endParaRPr>
          </a:p>
        </p:txBody>
      </p:sp>
    </p:spTree>
    <p:extLst>
      <p:ext uri="{BB962C8B-B14F-4D97-AF65-F5344CB8AC3E}">
        <p14:creationId xmlns:p14="http://schemas.microsoft.com/office/powerpoint/2010/main" val="2315480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D088-DAD4-CFCA-AF5D-183BD8EFD9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C2E3AC-CFCE-86F0-DCFD-D5A37EB9C97D}"/>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9537D4DB-87D7-7A44-4915-77CD6112FC05}"/>
              </a:ext>
            </a:extLst>
          </p:cNvPr>
          <p:cNvPicPr>
            <a:picLocks noChangeAspect="1"/>
          </p:cNvPicPr>
          <p:nvPr/>
        </p:nvPicPr>
        <p:blipFill>
          <a:blip r:embed="rId3"/>
          <a:stretch>
            <a:fillRect/>
          </a:stretch>
        </p:blipFill>
        <p:spPr>
          <a:xfrm>
            <a:off x="1548083" y="712719"/>
            <a:ext cx="7285207" cy="718516"/>
          </a:xfrm>
          <a:prstGeom prst="rect">
            <a:avLst/>
          </a:prstGeom>
        </p:spPr>
      </p:pic>
      <p:pic>
        <p:nvPicPr>
          <p:cNvPr id="36" name="Picture 35">
            <a:extLst>
              <a:ext uri="{FF2B5EF4-FFF2-40B4-BE49-F238E27FC236}">
                <a16:creationId xmlns:a16="http://schemas.microsoft.com/office/drawing/2014/main" id="{29E37B2F-62D1-696B-50B0-3469C5152495}"/>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60078AB-7657-A693-99E5-32C6E82F86CE}"/>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2662752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B434-58F0-F01F-E504-5811BFAE1781}"/>
              </a:ext>
            </a:extLst>
          </p:cNvPr>
          <p:cNvSpPr>
            <a:spLocks noGrp="1"/>
          </p:cNvSpPr>
          <p:nvPr>
            <p:ph type="title"/>
          </p:nvPr>
        </p:nvSpPr>
        <p:spPr>
          <a:xfrm>
            <a:off x="457200" y="1624466"/>
            <a:ext cx="8229600" cy="1143000"/>
          </a:xfrm>
        </p:spPr>
        <p:txBody>
          <a:bodyPr/>
          <a:lstStyle/>
          <a:p>
            <a:r>
              <a:rPr lang="en-US" dirty="0"/>
              <a:t>This slide left Blank</a:t>
            </a:r>
          </a:p>
        </p:txBody>
      </p:sp>
    </p:spTree>
    <p:extLst>
      <p:ext uri="{BB962C8B-B14F-4D97-AF65-F5344CB8AC3E}">
        <p14:creationId xmlns:p14="http://schemas.microsoft.com/office/powerpoint/2010/main" val="125731022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A5A02E9-17D2-1758-D7FD-EC6123135745}"/>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C23BC6E0-0F1E-9058-8AE8-D679805A6492}"/>
              </a:ext>
            </a:extLst>
          </p:cNvPr>
          <p:cNvPicPr>
            <a:picLocks noChangeAspect="1"/>
          </p:cNvPicPr>
          <p:nvPr/>
        </p:nvPicPr>
        <p:blipFill>
          <a:blip r:embed="rId3"/>
          <a:stretch>
            <a:fillRect/>
          </a:stretch>
        </p:blipFill>
        <p:spPr>
          <a:xfrm>
            <a:off x="1909028" y="712719"/>
            <a:ext cx="6924262" cy="682917"/>
          </a:xfrm>
          <a:prstGeom prst="rect">
            <a:avLst/>
          </a:prstGeom>
        </p:spPr>
      </p:pic>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4C9AE5E-E2C6-5B03-D92E-68E9A5CB9D4D}"/>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3780373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6633-7D4F-5116-3673-E072A108A1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FB43BF-E197-7B3C-B825-213FAC8346CC}"/>
              </a:ext>
            </a:extLst>
          </p:cNvPr>
          <p:cNvSpPr>
            <a:spLocks noGrp="1"/>
          </p:cNvSpPr>
          <p:nvPr>
            <p:ph type="subTitle" idx="1"/>
          </p:nvPr>
        </p:nvSpPr>
        <p:spPr>
          <a:xfrm>
            <a:off x="238539" y="2965101"/>
            <a:ext cx="8415131" cy="1012135"/>
          </a:xfrm>
        </p:spPr>
        <p:txBody>
          <a:bodyPr vert="horz" lIns="91440" tIns="45720" rIns="91440" bIns="45720" rtlCol="0" anchor="t">
            <a:normAutofit/>
          </a:bodyPr>
          <a:lstStyle/>
          <a:p>
            <a:endParaRPr lang="en-US" sz="2400" b="1" dirty="0">
              <a:solidFill>
                <a:schemeClr val="tx1"/>
              </a:solidFill>
              <a:latin typeface="Arial" panose="020B0604020202020204" pitchFamily="34" charset="0"/>
              <a:cs typeface="Arial" panose="020B0604020202020204" pitchFamily="34" charset="0"/>
            </a:endParaRPr>
          </a:p>
          <a:p>
            <a:endParaRPr lang="en-US"/>
          </a:p>
        </p:txBody>
      </p:sp>
      <p:pic>
        <p:nvPicPr>
          <p:cNvPr id="36" name="Picture 35">
            <a:extLst>
              <a:ext uri="{FF2B5EF4-FFF2-40B4-BE49-F238E27FC236}">
                <a16:creationId xmlns:a16="http://schemas.microsoft.com/office/drawing/2014/main" id="{7B37BF25-E179-3DB2-5B4E-C9F6ECC45EE6}"/>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5D80FDA4-45D6-567B-25BA-25098D7CA4AD}"/>
              </a:ext>
            </a:extLst>
          </p:cNvPr>
          <p:cNvPicPr>
            <a:picLocks noChangeAspect="1"/>
          </p:cNvPicPr>
          <p:nvPr/>
        </p:nvPicPr>
        <p:blipFill>
          <a:blip r:embed="rId4"/>
          <a:stretch>
            <a:fillRect/>
          </a:stretch>
        </p:blipFill>
        <p:spPr>
          <a:xfrm>
            <a:off x="238539" y="252411"/>
            <a:ext cx="1248030" cy="1934198"/>
          </a:xfrm>
          <a:prstGeom prst="rect">
            <a:avLst/>
          </a:prstGeom>
        </p:spPr>
      </p:pic>
      <p:sp>
        <p:nvSpPr>
          <p:cNvPr id="2" name="Rectangle 1">
            <a:extLst>
              <a:ext uri="{FF2B5EF4-FFF2-40B4-BE49-F238E27FC236}">
                <a16:creationId xmlns:a16="http://schemas.microsoft.com/office/drawing/2014/main" id="{291C950F-83F7-B658-E40A-1482C41BC03B}"/>
              </a:ext>
            </a:extLst>
          </p:cNvPr>
          <p:cNvSpPr/>
          <p:nvPr/>
        </p:nvSpPr>
        <p:spPr>
          <a:xfrm>
            <a:off x="1489090" y="709627"/>
            <a:ext cx="7164301" cy="769441"/>
          </a:xfrm>
          <a:prstGeom prst="rect">
            <a:avLst/>
          </a:prstGeom>
        </p:spPr>
        <p:txBody>
          <a:bodyPr wrap="square" lIns="91440" tIns="45720" rIns="91440" bIns="45720" anchor="t">
            <a:spAutoFit/>
          </a:bodyPr>
          <a:lstStyle/>
          <a:p>
            <a:pPr algn="ctr"/>
            <a:r>
              <a:rPr lang="en-US" sz="4400" dirty="0"/>
              <a:t>Indian Lifeline Law</a:t>
            </a:r>
            <a:endParaRPr lang="en-US" sz="1200" dirty="0"/>
          </a:p>
        </p:txBody>
      </p:sp>
      <p:sp>
        <p:nvSpPr>
          <p:cNvPr id="4" name="TextBox 3">
            <a:extLst>
              <a:ext uri="{FF2B5EF4-FFF2-40B4-BE49-F238E27FC236}">
                <a16:creationId xmlns:a16="http://schemas.microsoft.com/office/drawing/2014/main" id="{04FFF505-BE62-2613-14A4-6B44E109BD21}"/>
              </a:ext>
            </a:extLst>
          </p:cNvPr>
          <p:cNvSpPr txBox="1"/>
          <p:nvPr/>
        </p:nvSpPr>
        <p:spPr>
          <a:xfrm>
            <a:off x="423471" y="2379373"/>
            <a:ext cx="8286460" cy="4216539"/>
          </a:xfrm>
          <a:prstGeom prst="rect">
            <a:avLst/>
          </a:prstGeom>
          <a:noFill/>
        </p:spPr>
        <p:txBody>
          <a:bodyPr wrap="square" lIns="91440" tIns="45720" rIns="91440" bIns="45720" rtlCol="0" anchor="t">
            <a:spAutoFit/>
          </a:bodyPr>
          <a:lstStyle/>
          <a:p>
            <a:pPr algn="ctr">
              <a:spcAft>
                <a:spcPts val="1200"/>
              </a:spcAft>
            </a:pPr>
            <a:r>
              <a:rPr lang="en-US" sz="2000" dirty="0"/>
              <a:t>The Lifeline Law gives amnesty for underage drinking and many related drinking offenses to a person in need, a person who calls, and bystanders who assist in reporting a </a:t>
            </a:r>
            <a:r>
              <a:rPr lang="en-US" sz="2000" u="sng" dirty="0"/>
              <a:t>medical emergency</a:t>
            </a:r>
            <a:r>
              <a:rPr lang="en-US" sz="2000" dirty="0"/>
              <a:t>, </a:t>
            </a:r>
            <a:r>
              <a:rPr lang="en-US" sz="2000" u="sng" dirty="0"/>
              <a:t>crime </a:t>
            </a:r>
            <a:r>
              <a:rPr lang="en-US" sz="2000" dirty="0"/>
              <a:t>or </a:t>
            </a:r>
            <a:r>
              <a:rPr lang="en-US" sz="2000" u="sng" dirty="0"/>
              <a:t>sexual assault</a:t>
            </a:r>
            <a:r>
              <a:rPr lang="en-US" sz="2000" dirty="0"/>
              <a:t>. The purpose of the law is not to encourage underage drinking, but to protect Hoosiers in emergency situations and hopefully save lives. </a:t>
            </a:r>
            <a:endParaRPr lang="en-US" sz="2400" b="1" dirty="0"/>
          </a:p>
          <a:p>
            <a:pPr algn="ctr">
              <a:spcAft>
                <a:spcPts val="1200"/>
              </a:spcAft>
            </a:pPr>
            <a:endParaRPr lang="en-US" sz="2400" b="1" dirty="0"/>
          </a:p>
          <a:p>
            <a:pPr algn="ctr">
              <a:spcAft>
                <a:spcPts val="1200"/>
              </a:spcAft>
            </a:pPr>
            <a:r>
              <a:rPr lang="en-US" sz="2400" b="1" dirty="0"/>
              <a:t>It’s simple:  </a:t>
            </a:r>
            <a:endParaRPr lang="en-US" sz="2400" b="1" dirty="0">
              <a:ea typeface="Calibri"/>
              <a:cs typeface="Calibri"/>
            </a:endParaRPr>
          </a:p>
          <a:p>
            <a:pPr lvl="6"/>
            <a:r>
              <a:rPr lang="en-US" sz="2400" b="1" dirty="0"/>
              <a:t> 1) CALL or TEXT 911</a:t>
            </a:r>
            <a:endParaRPr lang="en-US" sz="2400" b="1" dirty="0">
              <a:ea typeface="Calibri"/>
              <a:cs typeface="Calibri"/>
            </a:endParaRPr>
          </a:p>
          <a:p>
            <a:pPr lvl="6"/>
            <a:r>
              <a:rPr lang="en-US" sz="2400" b="1" dirty="0"/>
              <a:t> 2) STAY </a:t>
            </a:r>
            <a:endParaRPr lang="en-US" sz="2400" dirty="0">
              <a:ea typeface="Calibri"/>
              <a:cs typeface="Calibri"/>
            </a:endParaRPr>
          </a:p>
          <a:p>
            <a:pPr lvl="6"/>
            <a:r>
              <a:rPr lang="en-US" sz="2400" b="1" dirty="0"/>
              <a:t> 3) COOPERATE</a:t>
            </a:r>
            <a:endParaRPr lang="en-US" sz="2400" dirty="0">
              <a:ea typeface="Calibri"/>
              <a:cs typeface="Calibri"/>
            </a:endParaRPr>
          </a:p>
          <a:p>
            <a:endParaRPr lang="en-US" dirty="0"/>
          </a:p>
        </p:txBody>
      </p:sp>
    </p:spTree>
    <p:extLst>
      <p:ext uri="{BB962C8B-B14F-4D97-AF65-F5344CB8AC3E}">
        <p14:creationId xmlns:p14="http://schemas.microsoft.com/office/powerpoint/2010/main" val="3290238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D35BB7-0D3D-A01A-E830-95D32A6D1993}"/>
              </a:ext>
            </a:extLst>
          </p:cNvPr>
          <p:cNvSpPr/>
          <p:nvPr/>
        </p:nvSpPr>
        <p:spPr>
          <a:xfrm>
            <a:off x="1094123" y="820662"/>
            <a:ext cx="6765988" cy="5478423"/>
          </a:xfrm>
          <a:prstGeom prst="rect">
            <a:avLst/>
          </a:prstGeom>
        </p:spPr>
        <p:txBody>
          <a:bodyPr wrap="square" lIns="91440" tIns="45720" rIns="91440" bIns="45720" anchor="t">
            <a:spAutoFit/>
          </a:bodyPr>
          <a:lstStyle/>
          <a:p>
            <a:pPr algn="ctr">
              <a:spcAft>
                <a:spcPts val="1200"/>
              </a:spcAft>
            </a:pPr>
            <a:r>
              <a:rPr lang="en-US" sz="3600" b="1" dirty="0"/>
              <a:t>Know the Signs </a:t>
            </a:r>
            <a:r>
              <a:rPr lang="en-US" sz="3600" b="1" i="1" dirty="0"/>
              <a:t>-</a:t>
            </a:r>
            <a:r>
              <a:rPr lang="en-US" sz="3600" b="1" dirty="0"/>
              <a:t> Call 911 </a:t>
            </a:r>
          </a:p>
          <a:p>
            <a:pPr lvl="2">
              <a:lnSpc>
                <a:spcPct val="150000"/>
              </a:lnSpc>
            </a:pPr>
            <a:endParaRPr lang="en-US" sz="1050" dirty="0">
              <a:ea typeface="Calibri"/>
              <a:cs typeface="Calibri"/>
            </a:endParaRPr>
          </a:p>
          <a:p>
            <a:pPr lvl="2">
              <a:lnSpc>
                <a:spcPct val="150000"/>
              </a:lnSpc>
            </a:pPr>
            <a:r>
              <a:rPr lang="en-US" sz="2800" dirty="0"/>
              <a:t>Acting Unusually Confused</a:t>
            </a:r>
            <a:endParaRPr lang="en-US" sz="2800" dirty="0">
              <a:ea typeface="Calibri"/>
              <a:cs typeface="Calibri"/>
            </a:endParaRPr>
          </a:p>
          <a:p>
            <a:pPr lvl="2">
              <a:lnSpc>
                <a:spcPct val="150000"/>
              </a:lnSpc>
            </a:pPr>
            <a:r>
              <a:rPr lang="en-US" sz="2800" dirty="0"/>
              <a:t>Repetitively Throwing Up</a:t>
            </a:r>
            <a:endParaRPr lang="en-US" sz="2800" dirty="0">
              <a:ea typeface="Calibri"/>
              <a:cs typeface="Calibri"/>
            </a:endParaRPr>
          </a:p>
          <a:p>
            <a:pPr lvl="2">
              <a:lnSpc>
                <a:spcPct val="150000"/>
              </a:lnSpc>
            </a:pPr>
            <a:r>
              <a:rPr lang="en-US" sz="2800" dirty="0"/>
              <a:t>Skin Looks Pale or Bluish</a:t>
            </a:r>
            <a:endParaRPr lang="en-US" sz="2800" dirty="0">
              <a:ea typeface="Calibri"/>
              <a:cs typeface="Calibri"/>
            </a:endParaRPr>
          </a:p>
          <a:p>
            <a:pPr lvl="2">
              <a:lnSpc>
                <a:spcPct val="150000"/>
              </a:lnSpc>
            </a:pPr>
            <a:r>
              <a:rPr lang="en-US" sz="2800" dirty="0"/>
              <a:t>Loss of Bodily Functions</a:t>
            </a:r>
            <a:endParaRPr lang="en-US" sz="2800" dirty="0">
              <a:ea typeface="Calibri"/>
              <a:cs typeface="Calibri"/>
            </a:endParaRPr>
          </a:p>
          <a:p>
            <a:pPr lvl="2">
              <a:lnSpc>
                <a:spcPct val="150000"/>
              </a:lnSpc>
            </a:pPr>
            <a:r>
              <a:rPr lang="en-US" sz="2800" dirty="0"/>
              <a:t>Snoring Unusually or Loudly</a:t>
            </a:r>
            <a:endParaRPr lang="en-US" sz="2800" dirty="0">
              <a:ea typeface="Calibri"/>
              <a:cs typeface="Calibri"/>
            </a:endParaRPr>
          </a:p>
          <a:p>
            <a:pPr lvl="2">
              <a:lnSpc>
                <a:spcPct val="150000"/>
              </a:lnSpc>
            </a:pPr>
            <a:r>
              <a:rPr lang="en-US" sz="2800" dirty="0">
                <a:ea typeface="Calibri"/>
                <a:cs typeface="Calibri"/>
              </a:rPr>
              <a:t>Passed Out- can't awaken the person</a:t>
            </a:r>
          </a:p>
          <a:p>
            <a:pPr algn="ctr"/>
            <a:endParaRPr lang="en-US" sz="2800" b="1" dirty="0">
              <a:ea typeface="Calibri"/>
              <a:cs typeface="Calibri"/>
            </a:endParaRPr>
          </a:p>
        </p:txBody>
      </p:sp>
    </p:spTree>
    <p:extLst>
      <p:ext uri="{BB962C8B-B14F-4D97-AF65-F5344CB8AC3E}">
        <p14:creationId xmlns:p14="http://schemas.microsoft.com/office/powerpoint/2010/main" val="1412453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670176-E54C-EFD1-9F25-60117E15D3C9}"/>
              </a:ext>
            </a:extLst>
          </p:cNvPr>
          <p:cNvSpPr/>
          <p:nvPr/>
        </p:nvSpPr>
        <p:spPr>
          <a:xfrm>
            <a:off x="391540" y="767371"/>
            <a:ext cx="8617326" cy="5155257"/>
          </a:xfrm>
          <a:prstGeom prst="rect">
            <a:avLst/>
          </a:prstGeom>
        </p:spPr>
        <p:txBody>
          <a:bodyPr wrap="square" lIns="91440" tIns="45720" rIns="91440" bIns="45720" anchor="t">
            <a:spAutoFit/>
          </a:bodyPr>
          <a:lstStyle/>
          <a:p>
            <a:pPr>
              <a:spcAft>
                <a:spcPts val="1200"/>
              </a:spcAft>
            </a:pPr>
            <a:r>
              <a:rPr lang="en-US" sz="3600" b="1" dirty="0"/>
              <a:t>              Deadly Mistakes </a:t>
            </a:r>
          </a:p>
          <a:p>
            <a:pPr lvl="3">
              <a:lnSpc>
                <a:spcPct val="150000"/>
              </a:lnSpc>
              <a:spcAft>
                <a:spcPts val="600"/>
              </a:spcAft>
            </a:pPr>
            <a:r>
              <a:rPr lang="en-US" sz="3200" dirty="0"/>
              <a:t>Thinking you can play doctor </a:t>
            </a:r>
            <a:endParaRPr lang="en-US" sz="3200" dirty="0">
              <a:ea typeface="Calibri"/>
              <a:cs typeface="Calibri"/>
            </a:endParaRPr>
          </a:p>
          <a:p>
            <a:pPr lvl="3">
              <a:lnSpc>
                <a:spcPct val="150000"/>
              </a:lnSpc>
              <a:spcAft>
                <a:spcPts val="600"/>
              </a:spcAft>
            </a:pPr>
            <a:r>
              <a:rPr lang="en-US" sz="3200" dirty="0"/>
              <a:t>Thinking you can wait to call</a:t>
            </a:r>
            <a:endParaRPr lang="en-US" sz="3200" dirty="0">
              <a:ea typeface="Calibri"/>
              <a:cs typeface="Calibri"/>
            </a:endParaRPr>
          </a:p>
          <a:p>
            <a:pPr lvl="3">
              <a:lnSpc>
                <a:spcPct val="150000"/>
              </a:lnSpc>
              <a:spcAft>
                <a:spcPts val="600"/>
              </a:spcAft>
            </a:pPr>
            <a:r>
              <a:rPr lang="en-US" sz="3200" dirty="0"/>
              <a:t>Thinking your friend can sleep it off </a:t>
            </a:r>
            <a:endParaRPr lang="en-US" sz="3200" dirty="0">
              <a:ea typeface="Calibri"/>
              <a:cs typeface="Calibri"/>
            </a:endParaRPr>
          </a:p>
          <a:p>
            <a:pPr lvl="3">
              <a:lnSpc>
                <a:spcPct val="150000"/>
              </a:lnSpc>
              <a:spcAft>
                <a:spcPts val="600"/>
              </a:spcAft>
            </a:pPr>
            <a:r>
              <a:rPr lang="en-US" sz="3200" dirty="0"/>
              <a:t>Thinking your friend might be mad at you</a:t>
            </a:r>
            <a:endParaRPr lang="en-US" sz="3200" dirty="0">
              <a:ea typeface="Calibri"/>
              <a:cs typeface="Calibri"/>
            </a:endParaRPr>
          </a:p>
          <a:p>
            <a:pPr lvl="3">
              <a:lnSpc>
                <a:spcPct val="150000"/>
              </a:lnSpc>
              <a:spcAft>
                <a:spcPts val="600"/>
              </a:spcAft>
            </a:pPr>
            <a:r>
              <a:rPr lang="en-US" sz="3200" dirty="0"/>
              <a:t>Thinking there will be a second chance</a:t>
            </a:r>
            <a:endParaRPr lang="en-US" sz="3200" dirty="0">
              <a:ea typeface="Calibri"/>
              <a:cs typeface="Calibri"/>
            </a:endParaRPr>
          </a:p>
          <a:p>
            <a:pPr lvl="2">
              <a:spcAft>
                <a:spcPts val="1200"/>
              </a:spcAft>
            </a:pPr>
            <a:endParaRPr lang="en-US" dirty="0"/>
          </a:p>
        </p:txBody>
      </p:sp>
    </p:spTree>
    <p:extLst>
      <p:ext uri="{BB962C8B-B14F-4D97-AF65-F5344CB8AC3E}">
        <p14:creationId xmlns:p14="http://schemas.microsoft.com/office/powerpoint/2010/main" val="53412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42D8-5814-F0C0-2C00-F775C49A3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44B13-2654-3881-5189-2A21CD0D5CE8}"/>
              </a:ext>
            </a:extLst>
          </p:cNvPr>
          <p:cNvSpPr>
            <a:spLocks noGrp="1"/>
          </p:cNvSpPr>
          <p:nvPr>
            <p:ph type="ctrTitle"/>
          </p:nvPr>
        </p:nvSpPr>
        <p:spPr>
          <a:xfrm>
            <a:off x="1656152" y="509592"/>
            <a:ext cx="5352190" cy="1008120"/>
          </a:xfrm>
        </p:spPr>
        <p:txBody>
          <a:bodyPr>
            <a:noAutofit/>
          </a:bodyPr>
          <a:lstStyle/>
          <a:p>
            <a:pPr algn="l"/>
            <a:r>
              <a:rPr lang="en-US" sz="3600" b="1" dirty="0"/>
              <a:t>Stay &amp; Cooperate</a:t>
            </a:r>
          </a:p>
        </p:txBody>
      </p:sp>
      <p:sp>
        <p:nvSpPr>
          <p:cNvPr id="4" name="Rectangle 3">
            <a:extLst>
              <a:ext uri="{FF2B5EF4-FFF2-40B4-BE49-F238E27FC236}">
                <a16:creationId xmlns:a16="http://schemas.microsoft.com/office/drawing/2014/main" id="{65698555-7ECB-CDA4-98FF-F0C14DE85F13}"/>
              </a:ext>
            </a:extLst>
          </p:cNvPr>
          <p:cNvSpPr/>
          <p:nvPr/>
        </p:nvSpPr>
        <p:spPr>
          <a:xfrm>
            <a:off x="1656152" y="1918053"/>
            <a:ext cx="7181391" cy="2523768"/>
          </a:xfrm>
          <a:prstGeom prst="rect">
            <a:avLst/>
          </a:prstGeom>
        </p:spPr>
        <p:txBody>
          <a:bodyPr wrap="square" lIns="91440" tIns="45720" rIns="91440" bIns="45720" anchor="t">
            <a:spAutoFit/>
          </a:bodyPr>
          <a:lstStyle/>
          <a:p>
            <a:pPr algn="just">
              <a:spcAft>
                <a:spcPts val="1800"/>
              </a:spcAft>
            </a:pPr>
            <a:r>
              <a:rPr lang="en-US" sz="3200" dirty="0"/>
              <a:t>Talk to 911 Operator and first responders</a:t>
            </a:r>
            <a:endParaRPr lang="en-US" sz="3200" dirty="0">
              <a:ea typeface="Calibri"/>
              <a:cs typeface="Calibri"/>
            </a:endParaRPr>
          </a:p>
          <a:p>
            <a:pPr algn="just">
              <a:spcAft>
                <a:spcPts val="1800"/>
              </a:spcAft>
            </a:pPr>
            <a:r>
              <a:rPr lang="en-US" sz="3200" dirty="0"/>
              <a:t>Lay the person on their side, the recovery position   </a:t>
            </a:r>
            <a:endParaRPr lang="en-US" sz="3200" dirty="0">
              <a:ea typeface="Calibri"/>
              <a:cs typeface="Calibri"/>
            </a:endParaRPr>
          </a:p>
          <a:p>
            <a:pPr algn="just">
              <a:spcAft>
                <a:spcPts val="1800"/>
              </a:spcAft>
            </a:pPr>
            <a:r>
              <a:rPr lang="en-US" sz="3200" dirty="0"/>
              <a:t>Give accurate and truthful information</a:t>
            </a:r>
            <a:endParaRPr lang="en-US" sz="3200" dirty="0">
              <a:ea typeface="Calibri"/>
              <a:cs typeface="Calibri"/>
            </a:endParaRPr>
          </a:p>
        </p:txBody>
      </p:sp>
      <p:sp>
        <p:nvSpPr>
          <p:cNvPr id="5" name="Subtitle 2">
            <a:extLst>
              <a:ext uri="{FF2B5EF4-FFF2-40B4-BE49-F238E27FC236}">
                <a16:creationId xmlns:a16="http://schemas.microsoft.com/office/drawing/2014/main" id="{FAD1D756-C928-77B9-88D1-795814CF6705}"/>
              </a:ext>
            </a:extLst>
          </p:cNvPr>
          <p:cNvSpPr txBox="1">
            <a:spLocks/>
          </p:cNvSpPr>
          <p:nvPr/>
        </p:nvSpPr>
        <p:spPr>
          <a:xfrm>
            <a:off x="1656152" y="4842162"/>
            <a:ext cx="6877750" cy="173497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i="1" dirty="0">
                <a:solidFill>
                  <a:srgbClr val="002060"/>
                </a:solidFill>
                <a:latin typeface="Calibri Light" panose="020F0302020204030204" pitchFamily="34" charset="0"/>
                <a:cs typeface="Calibri Light" panose="020F0302020204030204" pitchFamily="34" charset="0"/>
              </a:rPr>
              <a:t>The Person in need, the Caller, and EVERYONE who </a:t>
            </a:r>
            <a:r>
              <a:rPr lang="en-US" i="1" u="sng" dirty="0">
                <a:solidFill>
                  <a:srgbClr val="002060"/>
                </a:solidFill>
                <a:latin typeface="Calibri Light" panose="020F0302020204030204" pitchFamily="34" charset="0"/>
                <a:cs typeface="Calibri Light" panose="020F0302020204030204" pitchFamily="34" charset="0"/>
              </a:rPr>
              <a:t>Stays and Cooperates </a:t>
            </a:r>
            <a:r>
              <a:rPr lang="en-US" i="1" dirty="0">
                <a:solidFill>
                  <a:srgbClr val="002060"/>
                </a:solidFill>
                <a:latin typeface="Calibri Light" panose="020F0302020204030204" pitchFamily="34" charset="0"/>
                <a:cs typeface="Calibri Light" panose="020F0302020204030204" pitchFamily="34" charset="0"/>
              </a:rPr>
              <a:t>gets immunity.</a:t>
            </a:r>
            <a:endParaRPr lang="en-US" i="1" dirty="0">
              <a:solidFill>
                <a:srgbClr val="002060"/>
              </a:solidFill>
              <a:latin typeface="Calibri Light" panose="020F0302020204030204" pitchFamily="34" charset="0"/>
              <a:ea typeface="Calibri"/>
              <a:cs typeface="Calibri Light" panose="020F0302020204030204" pitchFamily="34" charset="0"/>
            </a:endParaRPr>
          </a:p>
        </p:txBody>
      </p:sp>
    </p:spTree>
    <p:extLst>
      <p:ext uri="{BB962C8B-B14F-4D97-AF65-F5344CB8AC3E}">
        <p14:creationId xmlns:p14="http://schemas.microsoft.com/office/powerpoint/2010/main" val="1600969546"/>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5C49B4D-4265-DCB9-ABC4-244544A48C6A}"/>
              </a:ext>
            </a:extLst>
          </p:cNvPr>
          <p:cNvPicPr>
            <a:picLocks noChangeAspect="1"/>
          </p:cNvPicPr>
          <p:nvPr/>
        </p:nvPicPr>
        <p:blipFill>
          <a:blip r:embed="rId3"/>
          <a:stretch>
            <a:fillRect/>
          </a:stretch>
        </p:blipFill>
        <p:spPr>
          <a:xfrm>
            <a:off x="7086624" y="5247982"/>
            <a:ext cx="1521325" cy="1275228"/>
          </a:xfrm>
          <a:prstGeom prst="rect">
            <a:avLst/>
          </a:prstGeom>
        </p:spPr>
      </p:pic>
      <p:sp>
        <p:nvSpPr>
          <p:cNvPr id="3" name="Title 2">
            <a:extLst>
              <a:ext uri="{FF2B5EF4-FFF2-40B4-BE49-F238E27FC236}">
                <a16:creationId xmlns:a16="http://schemas.microsoft.com/office/drawing/2014/main" id="{881BC51A-7083-A691-E3A0-9F2AABFED96D}"/>
              </a:ext>
            </a:extLst>
          </p:cNvPr>
          <p:cNvSpPr>
            <a:spLocks noGrp="1"/>
          </p:cNvSpPr>
          <p:nvPr>
            <p:ph type="ctrTitle"/>
          </p:nvPr>
        </p:nvSpPr>
        <p:spPr>
          <a:xfrm>
            <a:off x="835549" y="2214422"/>
            <a:ext cx="7772400" cy="1470025"/>
          </a:xfrm>
        </p:spPr>
        <p:txBody>
          <a:bodyPr>
            <a:noAutofit/>
          </a:bodyPr>
          <a:lstStyle/>
          <a:p>
            <a:pPr>
              <a:lnSpc>
                <a:spcPct val="150000"/>
              </a:lnSpc>
            </a:pPr>
            <a:r>
              <a:rPr lang="en-US" dirty="0"/>
              <a:t>Know what you will do before you might be in this situation.</a:t>
            </a:r>
            <a:br>
              <a:rPr lang="en-US" dirty="0"/>
            </a:br>
            <a:br>
              <a:rPr lang="en-US" sz="4800" dirty="0"/>
            </a:br>
            <a:r>
              <a:rPr lang="en-US" sz="4800" dirty="0"/>
              <a:t>What is your plan?</a:t>
            </a:r>
          </a:p>
        </p:txBody>
      </p:sp>
    </p:spTree>
    <p:extLst>
      <p:ext uri="{BB962C8B-B14F-4D97-AF65-F5344CB8AC3E}">
        <p14:creationId xmlns:p14="http://schemas.microsoft.com/office/powerpoint/2010/main" val="1860684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077D-533E-FFBB-88B8-389A68F2587F}"/>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0B050176-F50D-D18C-D4D9-B1229BFDA114}"/>
              </a:ext>
            </a:extLst>
          </p:cNvPr>
          <p:cNvPicPr>
            <a:picLocks noChangeAspect="1"/>
          </p:cNvPicPr>
          <p:nvPr/>
        </p:nvPicPr>
        <p:blipFill>
          <a:blip r:embed="rId3"/>
          <a:stretch>
            <a:fillRect/>
          </a:stretch>
        </p:blipFill>
        <p:spPr>
          <a:xfrm>
            <a:off x="6903744" y="5317288"/>
            <a:ext cx="1521325" cy="1275228"/>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57FBBBF-8899-0496-2BB2-7EF2D0A35899}"/>
              </a:ext>
            </a:extLst>
          </p:cNvPr>
          <p:cNvPicPr>
            <a:picLocks noChangeAspect="1"/>
          </p:cNvPicPr>
          <p:nvPr/>
        </p:nvPicPr>
        <p:blipFill>
          <a:blip r:embed="rId4"/>
          <a:stretch>
            <a:fillRect/>
          </a:stretch>
        </p:blipFill>
        <p:spPr>
          <a:xfrm>
            <a:off x="189899" y="344798"/>
            <a:ext cx="1248030" cy="1934198"/>
          </a:xfrm>
          <a:prstGeom prst="rect">
            <a:avLst/>
          </a:prstGeom>
        </p:spPr>
      </p:pic>
      <p:sp>
        <p:nvSpPr>
          <p:cNvPr id="10" name="Title 1">
            <a:extLst>
              <a:ext uri="{FF2B5EF4-FFF2-40B4-BE49-F238E27FC236}">
                <a16:creationId xmlns:a16="http://schemas.microsoft.com/office/drawing/2014/main" id="{7FDCB971-2100-15FF-D8D9-58AE0D89BCF2}"/>
              </a:ext>
            </a:extLst>
          </p:cNvPr>
          <p:cNvSpPr>
            <a:spLocks noGrp="1"/>
          </p:cNvSpPr>
          <p:nvPr>
            <p:ph type="ctrTitle"/>
          </p:nvPr>
        </p:nvSpPr>
        <p:spPr>
          <a:xfrm>
            <a:off x="1676399" y="691496"/>
            <a:ext cx="7277701" cy="3175000"/>
          </a:xfrm>
        </p:spPr>
        <p:txBody>
          <a:bodyPr>
            <a:normAutofit fontScale="90000"/>
          </a:bodyPr>
          <a:lstStyle/>
          <a:p>
            <a:pPr algn="l"/>
            <a:r>
              <a:rPr lang="en-US" sz="4800" dirty="0"/>
              <a:t>Evaluation form</a:t>
            </a:r>
            <a:br>
              <a:rPr lang="en-US" sz="4800" dirty="0"/>
            </a:br>
            <a:r>
              <a:rPr lang="en-US" sz="3100" dirty="0"/>
              <a:t>Help us keep track of how many students got to watch this presentation.</a:t>
            </a:r>
            <a:br>
              <a:rPr lang="en-US" sz="3100" dirty="0"/>
            </a:br>
            <a:r>
              <a:rPr lang="en-US" sz="3100" dirty="0"/>
              <a:t>Complete the short evaluation with the QR code. </a:t>
            </a:r>
            <a:br>
              <a:rPr lang="en-US" sz="3100" dirty="0"/>
            </a:br>
            <a:r>
              <a:rPr lang="en-US" sz="3100" dirty="0"/>
              <a:t>You will not be asked for your name. Thank you.</a:t>
            </a:r>
            <a:br>
              <a:rPr lang="en-US" sz="4800" dirty="0"/>
            </a:br>
            <a:endParaRPr lang="en-US" sz="4800" dirty="0"/>
          </a:p>
        </p:txBody>
      </p:sp>
      <p:pic>
        <p:nvPicPr>
          <p:cNvPr id="4" name="Picture 3">
            <a:extLst>
              <a:ext uri="{FF2B5EF4-FFF2-40B4-BE49-F238E27FC236}">
                <a16:creationId xmlns:a16="http://schemas.microsoft.com/office/drawing/2014/main" id="{09A12F5F-712D-B360-EB7B-FC0FB494ECB2}"/>
              </a:ext>
            </a:extLst>
          </p:cNvPr>
          <p:cNvPicPr>
            <a:picLocks noChangeAspect="1"/>
          </p:cNvPicPr>
          <p:nvPr/>
        </p:nvPicPr>
        <p:blipFill>
          <a:blip r:embed="rId5"/>
          <a:stretch>
            <a:fillRect/>
          </a:stretch>
        </p:blipFill>
        <p:spPr>
          <a:xfrm>
            <a:off x="1150256" y="3391153"/>
            <a:ext cx="2964543" cy="2964543"/>
          </a:xfrm>
          <a:prstGeom prst="rect">
            <a:avLst/>
          </a:prstGeom>
        </p:spPr>
      </p:pic>
    </p:spTree>
    <p:extLst>
      <p:ext uri="{BB962C8B-B14F-4D97-AF65-F5344CB8AC3E}">
        <p14:creationId xmlns:p14="http://schemas.microsoft.com/office/powerpoint/2010/main" val="817166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D088-DAD4-CFCA-AF5D-183BD8EFD9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C2E3AC-CFCE-86F0-DCFD-D5A37EB9C97D}"/>
              </a:ext>
            </a:extLst>
          </p:cNvPr>
          <p:cNvSpPr>
            <a:spLocks noGrp="1"/>
          </p:cNvSpPr>
          <p:nvPr>
            <p:ph type="subTitle" idx="1"/>
          </p:nvPr>
        </p:nvSpPr>
        <p:spPr>
          <a:xfrm>
            <a:off x="1291545" y="5078602"/>
            <a:ext cx="6924261" cy="1752600"/>
          </a:xfrm>
        </p:spPr>
        <p:txBody>
          <a:bodyPr/>
          <a:lstStyle/>
          <a:p>
            <a:r>
              <a:rPr lang="en-US" b="1">
                <a:solidFill>
                  <a:schemeClr val="tx1"/>
                </a:solidFill>
              </a:rPr>
              <a:t>A STATEWIDE PUBLIC EDUCATION AND </a:t>
            </a:r>
          </a:p>
          <a:p>
            <a:r>
              <a:rPr lang="en-US" b="1">
                <a:solidFill>
                  <a:schemeClr val="tx1"/>
                </a:solidFill>
              </a:rPr>
              <a:t>AWARENESS PROGRAM</a:t>
            </a:r>
          </a:p>
          <a:p>
            <a:endParaRPr lang="en-US"/>
          </a:p>
        </p:txBody>
      </p:sp>
      <p:pic>
        <p:nvPicPr>
          <p:cNvPr id="31" name="Picture 30">
            <a:extLst>
              <a:ext uri="{FF2B5EF4-FFF2-40B4-BE49-F238E27FC236}">
                <a16:creationId xmlns:a16="http://schemas.microsoft.com/office/drawing/2014/main" id="{9537D4DB-87D7-7A44-4915-77CD6112FC05}"/>
              </a:ext>
            </a:extLst>
          </p:cNvPr>
          <p:cNvPicPr>
            <a:picLocks noChangeAspect="1"/>
          </p:cNvPicPr>
          <p:nvPr/>
        </p:nvPicPr>
        <p:blipFill>
          <a:blip r:embed="rId3"/>
          <a:stretch>
            <a:fillRect/>
          </a:stretch>
        </p:blipFill>
        <p:spPr>
          <a:xfrm>
            <a:off x="2133600" y="778034"/>
            <a:ext cx="6638176" cy="654701"/>
          </a:xfrm>
          <a:prstGeom prst="rect">
            <a:avLst/>
          </a:prstGeom>
        </p:spPr>
      </p:pic>
      <p:pic>
        <p:nvPicPr>
          <p:cNvPr id="36" name="Picture 35">
            <a:extLst>
              <a:ext uri="{FF2B5EF4-FFF2-40B4-BE49-F238E27FC236}">
                <a16:creationId xmlns:a16="http://schemas.microsoft.com/office/drawing/2014/main" id="{29E37B2F-62D1-696B-50B0-3469C5152495}"/>
              </a:ext>
            </a:extLst>
          </p:cNvPr>
          <p:cNvPicPr>
            <a:picLocks noChangeAspect="1"/>
          </p:cNvPicPr>
          <p:nvPr/>
        </p:nvPicPr>
        <p:blipFill>
          <a:blip r:embed="rId4"/>
          <a:stretch>
            <a:fillRect/>
          </a:stretch>
        </p:blipFill>
        <p:spPr>
          <a:xfrm>
            <a:off x="2720009" y="1973795"/>
            <a:ext cx="3703982" cy="3104807"/>
          </a:xfrm>
          <a:prstGeom prst="rect">
            <a:avLst/>
          </a:prstGeom>
        </p:spPr>
      </p:pic>
      <p:pic>
        <p:nvPicPr>
          <p:cNvPr id="6" name="Picture 5" descr="A colorful squares on a black background&#10;&#10;Description automatically generated">
            <a:extLst>
              <a:ext uri="{FF2B5EF4-FFF2-40B4-BE49-F238E27FC236}">
                <a16:creationId xmlns:a16="http://schemas.microsoft.com/office/drawing/2014/main" id="{D60078AB-7657-A693-99E5-32C6E82F86CE}"/>
              </a:ext>
            </a:extLst>
          </p:cNvPr>
          <p:cNvPicPr>
            <a:picLocks noChangeAspect="1"/>
          </p:cNvPicPr>
          <p:nvPr/>
        </p:nvPicPr>
        <p:blipFill>
          <a:blip r:embed="rId5"/>
          <a:stretch>
            <a:fillRect/>
          </a:stretch>
        </p:blipFill>
        <p:spPr>
          <a:xfrm>
            <a:off x="238539" y="252411"/>
            <a:ext cx="1248030" cy="1934198"/>
          </a:xfrm>
          <a:prstGeom prst="rect">
            <a:avLst/>
          </a:prstGeom>
        </p:spPr>
      </p:pic>
    </p:spTree>
    <p:extLst>
      <p:ext uri="{BB962C8B-B14F-4D97-AF65-F5344CB8AC3E}">
        <p14:creationId xmlns:p14="http://schemas.microsoft.com/office/powerpoint/2010/main" val="2079845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Atlas</Template>
  <TotalTime>1461</TotalTime>
  <Words>4837</Words>
  <Application>Microsoft Office PowerPoint</Application>
  <PresentationFormat>On-screen Show (4:3)</PresentationFormat>
  <Paragraphs>521</Paragraphs>
  <Slides>33</Slides>
  <Notes>33</Notes>
  <HiddenSlides>0</HiddenSlides>
  <MMClips>1</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Deadly Trends </vt:lpstr>
      <vt:lpstr>Brett’s Story   </vt:lpstr>
      <vt:lpstr>PowerPoint Presentation</vt:lpstr>
      <vt:lpstr>PowerPoint Presentation</vt:lpstr>
      <vt:lpstr>Stay &amp; Cooperate</vt:lpstr>
      <vt:lpstr>To receive immunity</vt:lpstr>
      <vt:lpstr>PowerPoint Presentation</vt:lpstr>
      <vt:lpstr>Know what you will do before you might be in this situation.  What is your plan?</vt:lpstr>
      <vt:lpstr>PowerPoint Presentation</vt:lpstr>
      <vt:lpstr>Share your stories or  connect on social media</vt:lpstr>
      <vt:lpstr>Evaluation form Help us keep track of how many students got to watch this presentation. Complete the short evaluation with the QR code.  You will not be asked for your name. Thank you. </vt:lpstr>
      <vt:lpstr>PowerPoint Presentation</vt:lpstr>
      <vt:lpstr>PowerPoint Presentation</vt:lpstr>
      <vt:lpstr>This slide left Blank</vt:lpstr>
      <vt:lpstr>PowerPoint Presentation</vt:lpstr>
      <vt:lpstr>PowerPoint Presentation</vt:lpstr>
      <vt:lpstr>PowerPoint Presentation</vt:lpstr>
      <vt:lpstr>PowerPoint Presentation</vt:lpstr>
      <vt:lpstr>Stay &amp; Cooperate</vt:lpstr>
      <vt:lpstr>Know what you will do before you might be in this situation.  What is your plan?</vt:lpstr>
      <vt:lpstr>Evaluation form Help us keep track of how many students got to watch this presentation. Complete the short evaluation with the QR code.  You will not be asked for your name. Thank you. </vt:lpstr>
      <vt:lpstr>PowerPoint Presentation</vt:lpstr>
    </vt:vector>
  </TitlesOfParts>
  <Company>IYSA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Whelchel</dc:creator>
  <cp:lastModifiedBy>Jeananne Reich</cp:lastModifiedBy>
  <cp:revision>499</cp:revision>
  <cp:lastPrinted>2025-09-19T10:05:25Z</cp:lastPrinted>
  <dcterms:created xsi:type="dcterms:W3CDTF">2015-01-24T13:28:49Z</dcterms:created>
  <dcterms:modified xsi:type="dcterms:W3CDTF">2025-11-21T14:06:42Z</dcterms:modified>
</cp:coreProperties>
</file>